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76" r:id="rId1"/>
  </p:sldMasterIdLst>
  <p:notesMasterIdLst>
    <p:notesMasterId r:id="rId13"/>
  </p:notesMasterIdLst>
  <p:sldIdLst>
    <p:sldId id="301" r:id="rId2"/>
    <p:sldId id="303" r:id="rId3"/>
    <p:sldId id="376" r:id="rId4"/>
    <p:sldId id="370" r:id="rId5"/>
    <p:sldId id="379" r:id="rId6"/>
    <p:sldId id="380" r:id="rId7"/>
    <p:sldId id="381" r:id="rId8"/>
    <p:sldId id="383" r:id="rId9"/>
    <p:sldId id="385" r:id="rId10"/>
    <p:sldId id="333" r:id="rId11"/>
    <p:sldId id="368" r:id="rId12"/>
  </p:sldIdLst>
  <p:sldSz cx="12192000" cy="6858000"/>
  <p:notesSz cx="6858000" cy="9144000"/>
  <p:embeddedFontLst>
    <p:embeddedFont>
      <p:font typeface="Calibri Light" panose="020F0302020204030204" pitchFamily="34" charset="0"/>
      <p:regular r:id="rId14"/>
      <p:italic r:id="rId15"/>
    </p:embeddedFont>
    <p:embeddedFont>
      <p:font typeface="Bahnschrift SemiLight" panose="020B0604020202020204" charset="0"/>
      <p:regular r:id="rId16"/>
    </p:embeddedFont>
    <p:embeddedFont>
      <p:font typeface="Open Sans" panose="020B0604020202020204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Arial Black" panose="020B0A04020102020204" pitchFamily="34" charset="0"/>
      <p:bold r:id="rId25"/>
    </p:embeddedFont>
    <p:embeddedFont>
      <p:font typeface="Montserrat" panose="020B0604020202020204" charset="-52"/>
      <p:regular r:id="rId26"/>
      <p:bold r:id="rId27"/>
      <p:italic r:id="rId28"/>
      <p:boldItalic r:id="rId29"/>
    </p:embeddedFont>
  </p:embeddedFontLst>
  <p:custShowLst>
    <p:custShow name="карта" id="0">
      <p:sldLst/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65F92"/>
    <a:srgbClr val="5B9BD5"/>
    <a:srgbClr val="926F00"/>
    <a:srgbClr val="FFC000"/>
    <a:srgbClr val="803C24"/>
    <a:srgbClr val="D17B5C"/>
    <a:srgbClr val="74350A"/>
    <a:srgbClr val="ED7D31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662" autoAdjust="0"/>
  </p:normalViewPr>
  <p:slideViewPr>
    <p:cSldViewPr snapToGrid="0">
      <p:cViewPr varScale="1">
        <p:scale>
          <a:sx n="92" d="100"/>
          <a:sy n="92" d="100"/>
        </p:scale>
        <p:origin x="90" y="3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42DC72-11D3-4288-BECF-F8B8A1840590}" type="doc">
      <dgm:prSet loTypeId="urn:microsoft.com/office/officeart/2005/8/layout/target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1AC09C1-780A-40C3-8A4B-0EF31C732340}">
      <dgm:prSet phldrT="[Текст]"/>
      <dgm:spPr/>
      <dgm:t>
        <a:bodyPr/>
        <a:lstStyle/>
        <a:p>
          <a:r>
            <a:rPr lang="ru-RU" b="1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ru-RU" dirty="0"/>
        </a:p>
      </dgm:t>
    </dgm:pt>
    <dgm:pt modelId="{37784A3C-01E9-44E7-9CD2-98A93E2AE603}" type="parTrans" cxnId="{3A6FDD10-864A-4DA6-8DF0-239D92795A9E}">
      <dgm:prSet/>
      <dgm:spPr/>
      <dgm:t>
        <a:bodyPr/>
        <a:lstStyle/>
        <a:p>
          <a:endParaRPr lang="ru-RU"/>
        </a:p>
      </dgm:t>
    </dgm:pt>
    <dgm:pt modelId="{C7FEDC9C-A909-448A-B86B-87CAC32CAF7B}" type="sibTrans" cxnId="{3A6FDD10-864A-4DA6-8DF0-239D92795A9E}">
      <dgm:prSet/>
      <dgm:spPr/>
      <dgm:t>
        <a:bodyPr/>
        <a:lstStyle/>
        <a:p>
          <a:endParaRPr lang="ru-RU"/>
        </a:p>
      </dgm:t>
    </dgm:pt>
    <dgm:pt modelId="{A6F12565-7A92-4E54-B34B-15D24D778638}">
      <dgm:prSet phldrT="[Текст]"/>
      <dgm:spPr/>
      <dgm:t>
        <a:bodyPr/>
        <a:lstStyle/>
        <a:p>
          <a:r>
            <a:rPr lang="ru-RU" b="1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ru-RU" dirty="0"/>
        </a:p>
      </dgm:t>
    </dgm:pt>
    <dgm:pt modelId="{4928688E-A443-4D4D-8953-579B006C6BC4}" type="parTrans" cxnId="{8F969354-BF80-4D36-A38C-EAE43CD0E10C}">
      <dgm:prSet/>
      <dgm:spPr/>
      <dgm:t>
        <a:bodyPr/>
        <a:lstStyle/>
        <a:p>
          <a:endParaRPr lang="ru-RU"/>
        </a:p>
      </dgm:t>
    </dgm:pt>
    <dgm:pt modelId="{DDF162A6-DE07-4B1B-A1EF-5828C113EA96}" type="sibTrans" cxnId="{8F969354-BF80-4D36-A38C-EAE43CD0E10C}">
      <dgm:prSet/>
      <dgm:spPr/>
      <dgm:t>
        <a:bodyPr/>
        <a:lstStyle/>
        <a:p>
          <a:endParaRPr lang="ru-RU"/>
        </a:p>
      </dgm:t>
    </dgm:pt>
    <dgm:pt modelId="{DE913384-D0E3-4413-8312-B917F116847D}">
      <dgm:prSet phldrT="[Текст]"/>
      <dgm:spPr/>
      <dgm:t>
        <a:bodyPr/>
        <a:lstStyle/>
        <a:p>
          <a:r>
            <a:rPr lang="ru-RU" b="1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ru-RU" dirty="0"/>
        </a:p>
      </dgm:t>
    </dgm:pt>
    <dgm:pt modelId="{B4FED143-57BC-48EF-BF09-2326E51FBA5F}" type="parTrans" cxnId="{E6C69513-C39B-478E-908C-6B19ACFB0029}">
      <dgm:prSet/>
      <dgm:spPr/>
      <dgm:t>
        <a:bodyPr/>
        <a:lstStyle/>
        <a:p>
          <a:endParaRPr lang="ru-RU"/>
        </a:p>
      </dgm:t>
    </dgm:pt>
    <dgm:pt modelId="{11512D42-BAFA-4A84-A257-25CE3F9100D2}" type="sibTrans" cxnId="{E6C69513-C39B-478E-908C-6B19ACFB0029}">
      <dgm:prSet/>
      <dgm:spPr/>
      <dgm:t>
        <a:bodyPr/>
        <a:lstStyle/>
        <a:p>
          <a:endParaRPr lang="ru-RU"/>
        </a:p>
      </dgm:t>
    </dgm:pt>
    <dgm:pt modelId="{0E522E0C-858C-4F3A-98A7-28D1EDFBF0EF}">
      <dgm:prSet phldrT="[Текст]"/>
      <dgm:spPr/>
      <dgm:t>
        <a:bodyPr/>
        <a:lstStyle/>
        <a:p>
          <a:endParaRPr lang="ru-RU" dirty="0"/>
        </a:p>
      </dgm:t>
    </dgm:pt>
    <dgm:pt modelId="{66A6FF7D-E018-4D0C-AC5A-89EC52F1790A}" type="parTrans" cxnId="{7837993A-E578-4E20-9609-E944C067A898}">
      <dgm:prSet/>
      <dgm:spPr/>
      <dgm:t>
        <a:bodyPr/>
        <a:lstStyle/>
        <a:p>
          <a:endParaRPr lang="ru-RU"/>
        </a:p>
      </dgm:t>
    </dgm:pt>
    <dgm:pt modelId="{E96576B7-439E-4BF6-9375-5C6F0EEB633C}" type="sibTrans" cxnId="{7837993A-E578-4E20-9609-E944C067A898}">
      <dgm:prSet/>
      <dgm:spPr/>
      <dgm:t>
        <a:bodyPr/>
        <a:lstStyle/>
        <a:p>
          <a:endParaRPr lang="ru-RU"/>
        </a:p>
      </dgm:t>
    </dgm:pt>
    <dgm:pt modelId="{B0775459-D42E-40A3-8600-1DDB3C057973}">
      <dgm:prSet phldrT="[Текст]"/>
      <dgm:spPr/>
      <dgm:t>
        <a:bodyPr/>
        <a:lstStyle/>
        <a:p>
          <a:pPr algn="l"/>
          <a:r>
            <a:rPr lang="ru-RU" b="1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ru-RU" dirty="0"/>
        </a:p>
      </dgm:t>
    </dgm:pt>
    <dgm:pt modelId="{675833D5-1C30-4619-B07B-0D887A9ED26A}" type="sibTrans" cxnId="{307FC7DD-33FE-46E6-A1F8-57FD547AC519}">
      <dgm:prSet/>
      <dgm:spPr/>
      <dgm:t>
        <a:bodyPr/>
        <a:lstStyle/>
        <a:p>
          <a:endParaRPr lang="ru-RU"/>
        </a:p>
      </dgm:t>
    </dgm:pt>
    <dgm:pt modelId="{24BBBA8F-DEF9-4AC4-8DF2-786D3DB78D88}" type="parTrans" cxnId="{307FC7DD-33FE-46E6-A1F8-57FD547AC519}">
      <dgm:prSet/>
      <dgm:spPr/>
      <dgm:t>
        <a:bodyPr/>
        <a:lstStyle/>
        <a:p>
          <a:endParaRPr lang="ru-RU"/>
        </a:p>
      </dgm:t>
    </dgm:pt>
    <dgm:pt modelId="{9FC0DE39-1B45-4BDE-ABE1-E5B7F086AF16}" type="pres">
      <dgm:prSet presAssocID="{7542DC72-11D3-4288-BECF-F8B8A1840590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A111B52-9675-49E1-A309-E1D2741DA7CD}" type="pres">
      <dgm:prSet presAssocID="{B0775459-D42E-40A3-8600-1DDB3C057973}" presName="circle1" presStyleLbl="node1" presStyleIdx="0" presStyleCnt="4"/>
      <dgm:spPr/>
    </dgm:pt>
    <dgm:pt modelId="{CFEA8E7C-9E51-400B-AD4B-D8A8C3462CDB}" type="pres">
      <dgm:prSet presAssocID="{B0775459-D42E-40A3-8600-1DDB3C057973}" presName="space" presStyleCnt="0"/>
      <dgm:spPr/>
    </dgm:pt>
    <dgm:pt modelId="{7BA180C6-DCCB-4A25-B418-E036AE1F86CF}" type="pres">
      <dgm:prSet presAssocID="{B0775459-D42E-40A3-8600-1DDB3C057973}" presName="rect1" presStyleLbl="alignAcc1" presStyleIdx="0" presStyleCnt="4"/>
      <dgm:spPr/>
      <dgm:t>
        <a:bodyPr/>
        <a:lstStyle/>
        <a:p>
          <a:endParaRPr lang="ru-RU"/>
        </a:p>
      </dgm:t>
    </dgm:pt>
    <dgm:pt modelId="{2B095343-92C3-4BD0-9DBC-44223EFD2DF8}" type="pres">
      <dgm:prSet presAssocID="{E1AC09C1-780A-40C3-8A4B-0EF31C732340}" presName="vertSpace2" presStyleLbl="node1" presStyleIdx="0" presStyleCnt="4"/>
      <dgm:spPr/>
    </dgm:pt>
    <dgm:pt modelId="{A9B7DAFF-D05E-4796-8A2A-2F67C5747FE0}" type="pres">
      <dgm:prSet presAssocID="{E1AC09C1-780A-40C3-8A4B-0EF31C732340}" presName="circle2" presStyleLbl="node1" presStyleIdx="1" presStyleCnt="4"/>
      <dgm:spPr/>
    </dgm:pt>
    <dgm:pt modelId="{0B65A586-932B-476C-9784-75C4F84064A4}" type="pres">
      <dgm:prSet presAssocID="{E1AC09C1-780A-40C3-8A4B-0EF31C732340}" presName="rect2" presStyleLbl="alignAcc1" presStyleIdx="1" presStyleCnt="4"/>
      <dgm:spPr/>
      <dgm:t>
        <a:bodyPr/>
        <a:lstStyle/>
        <a:p>
          <a:endParaRPr lang="ru-RU"/>
        </a:p>
      </dgm:t>
    </dgm:pt>
    <dgm:pt modelId="{9C86A31E-F6B4-42F3-A9E3-27563A72122A}" type="pres">
      <dgm:prSet presAssocID="{A6F12565-7A92-4E54-B34B-15D24D778638}" presName="vertSpace3" presStyleLbl="node1" presStyleIdx="1" presStyleCnt="4"/>
      <dgm:spPr/>
    </dgm:pt>
    <dgm:pt modelId="{79DF7C2D-6630-41FC-BE91-0E18993CEA27}" type="pres">
      <dgm:prSet presAssocID="{A6F12565-7A92-4E54-B34B-15D24D778638}" presName="circle3" presStyleLbl="node1" presStyleIdx="2" presStyleCnt="4"/>
      <dgm:spPr/>
    </dgm:pt>
    <dgm:pt modelId="{1DC6BC1E-B449-40FB-A15C-694D52AD5D82}" type="pres">
      <dgm:prSet presAssocID="{A6F12565-7A92-4E54-B34B-15D24D778638}" presName="rect3" presStyleLbl="alignAcc1" presStyleIdx="2" presStyleCnt="4"/>
      <dgm:spPr/>
      <dgm:t>
        <a:bodyPr/>
        <a:lstStyle/>
        <a:p>
          <a:endParaRPr lang="ru-RU"/>
        </a:p>
      </dgm:t>
    </dgm:pt>
    <dgm:pt modelId="{80309668-FA82-4CDD-AB5C-7F3F983F4D67}" type="pres">
      <dgm:prSet presAssocID="{DE913384-D0E3-4413-8312-B917F116847D}" presName="vertSpace4" presStyleLbl="node1" presStyleIdx="2" presStyleCnt="4"/>
      <dgm:spPr/>
    </dgm:pt>
    <dgm:pt modelId="{FA7844A7-A27E-4227-9214-58095845656F}" type="pres">
      <dgm:prSet presAssocID="{DE913384-D0E3-4413-8312-B917F116847D}" presName="circle4" presStyleLbl="node1" presStyleIdx="3" presStyleCnt="4"/>
      <dgm:spPr/>
    </dgm:pt>
    <dgm:pt modelId="{2FE0449F-3B6D-4690-A47D-22A96800B413}" type="pres">
      <dgm:prSet presAssocID="{DE913384-D0E3-4413-8312-B917F116847D}" presName="rect4" presStyleLbl="alignAcc1" presStyleIdx="3" presStyleCnt="4"/>
      <dgm:spPr/>
      <dgm:t>
        <a:bodyPr/>
        <a:lstStyle/>
        <a:p>
          <a:endParaRPr lang="ru-RU"/>
        </a:p>
      </dgm:t>
    </dgm:pt>
    <dgm:pt modelId="{561DEEAD-48BC-4505-98B5-F732B964DF4D}" type="pres">
      <dgm:prSet presAssocID="{B0775459-D42E-40A3-8600-1DDB3C057973}" presName="rect1ParTx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525A04-512E-47E7-9D25-C8D37C6BA84E}" type="pres">
      <dgm:prSet presAssocID="{B0775459-D42E-40A3-8600-1DDB3C057973}" presName="rect1ChTx" presStyleLbl="alignAcc1" presStyleIdx="3" presStyleCnt="4" custScaleX="136012" custLinFactNeighborX="-24806" custLinFactNeighborY="-32405">
        <dgm:presLayoutVars>
          <dgm:bulletEnabled val="1"/>
        </dgm:presLayoutVars>
      </dgm:prSet>
      <dgm:spPr/>
    </dgm:pt>
    <dgm:pt modelId="{65255896-1EE2-4AC2-9BC9-AFE4EC677C79}" type="pres">
      <dgm:prSet presAssocID="{E1AC09C1-780A-40C3-8A4B-0EF31C732340}" presName="rect2ParTx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18E31C-5A46-448C-86EC-8BFEE4FA9C16}" type="pres">
      <dgm:prSet presAssocID="{E1AC09C1-780A-40C3-8A4B-0EF31C732340}" presName="rect2ChTx" presStyleLbl="alignAcc1" presStyleIdx="3" presStyleCnt="4">
        <dgm:presLayoutVars>
          <dgm:bulletEnabled val="1"/>
        </dgm:presLayoutVars>
      </dgm:prSet>
      <dgm:spPr/>
    </dgm:pt>
    <dgm:pt modelId="{B43E4DD8-6585-41AA-8C50-E418073D0351}" type="pres">
      <dgm:prSet presAssocID="{A6F12565-7A92-4E54-B34B-15D24D778638}" presName="rect3ParTx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96A967-B1B3-4C1F-A5CE-791E0F528157}" type="pres">
      <dgm:prSet presAssocID="{A6F12565-7A92-4E54-B34B-15D24D778638}" presName="rect3ChTx" presStyleLbl="alignAcc1" presStyleIdx="3" presStyleCnt="4">
        <dgm:presLayoutVars>
          <dgm:bulletEnabled val="1"/>
        </dgm:presLayoutVars>
      </dgm:prSet>
      <dgm:spPr/>
    </dgm:pt>
    <dgm:pt modelId="{5F073BB1-8509-4902-83B4-78C6A3ACF95E}" type="pres">
      <dgm:prSet presAssocID="{DE913384-D0E3-4413-8312-B917F116847D}" presName="rect4ParTx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ABBFDC-CEFE-4907-A196-CD34A4EB7539}" type="pres">
      <dgm:prSet presAssocID="{DE913384-D0E3-4413-8312-B917F116847D}" presName="rect4ChTx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837993A-E578-4E20-9609-E944C067A898}" srcId="{DE913384-D0E3-4413-8312-B917F116847D}" destId="{0E522E0C-858C-4F3A-98A7-28D1EDFBF0EF}" srcOrd="0" destOrd="0" parTransId="{66A6FF7D-E018-4D0C-AC5A-89EC52F1790A}" sibTransId="{E96576B7-439E-4BF6-9375-5C6F0EEB633C}"/>
    <dgm:cxn modelId="{F0D45886-F0DE-40EB-A96A-26EC674F8B19}" type="presOf" srcId="{A6F12565-7A92-4E54-B34B-15D24D778638}" destId="{1DC6BC1E-B449-40FB-A15C-694D52AD5D82}" srcOrd="0" destOrd="0" presId="urn:microsoft.com/office/officeart/2005/8/layout/target3"/>
    <dgm:cxn modelId="{94C722F6-7AEC-4105-B873-342D6144BD52}" type="presOf" srcId="{B0775459-D42E-40A3-8600-1DDB3C057973}" destId="{561DEEAD-48BC-4505-98B5-F732B964DF4D}" srcOrd="1" destOrd="0" presId="urn:microsoft.com/office/officeart/2005/8/layout/target3"/>
    <dgm:cxn modelId="{E6C69513-C39B-478E-908C-6B19ACFB0029}" srcId="{7542DC72-11D3-4288-BECF-F8B8A1840590}" destId="{DE913384-D0E3-4413-8312-B917F116847D}" srcOrd="3" destOrd="0" parTransId="{B4FED143-57BC-48EF-BF09-2326E51FBA5F}" sibTransId="{11512D42-BAFA-4A84-A257-25CE3F9100D2}"/>
    <dgm:cxn modelId="{0FABBFFF-87CC-4214-A01D-60FF37F20FD2}" type="presOf" srcId="{7542DC72-11D3-4288-BECF-F8B8A1840590}" destId="{9FC0DE39-1B45-4BDE-ABE1-E5B7F086AF16}" srcOrd="0" destOrd="0" presId="urn:microsoft.com/office/officeart/2005/8/layout/target3"/>
    <dgm:cxn modelId="{C1A7D8FD-2826-4292-85F3-0C4637CD55A5}" type="presOf" srcId="{DE913384-D0E3-4413-8312-B917F116847D}" destId="{5F073BB1-8509-4902-83B4-78C6A3ACF95E}" srcOrd="1" destOrd="0" presId="urn:microsoft.com/office/officeart/2005/8/layout/target3"/>
    <dgm:cxn modelId="{8F969354-BF80-4D36-A38C-EAE43CD0E10C}" srcId="{7542DC72-11D3-4288-BECF-F8B8A1840590}" destId="{A6F12565-7A92-4E54-B34B-15D24D778638}" srcOrd="2" destOrd="0" parTransId="{4928688E-A443-4D4D-8953-579B006C6BC4}" sibTransId="{DDF162A6-DE07-4B1B-A1EF-5828C113EA96}"/>
    <dgm:cxn modelId="{77246758-A4DE-4746-9D50-69425776E08A}" type="presOf" srcId="{B0775459-D42E-40A3-8600-1DDB3C057973}" destId="{7BA180C6-DCCB-4A25-B418-E036AE1F86CF}" srcOrd="0" destOrd="0" presId="urn:microsoft.com/office/officeart/2005/8/layout/target3"/>
    <dgm:cxn modelId="{559D1371-8DF4-45D1-B1EA-8FCA1310D6F7}" type="presOf" srcId="{E1AC09C1-780A-40C3-8A4B-0EF31C732340}" destId="{0B65A586-932B-476C-9784-75C4F84064A4}" srcOrd="0" destOrd="0" presId="urn:microsoft.com/office/officeart/2005/8/layout/target3"/>
    <dgm:cxn modelId="{CBA97BE7-338B-48BD-84BC-5FF13214DCE9}" type="presOf" srcId="{E1AC09C1-780A-40C3-8A4B-0EF31C732340}" destId="{65255896-1EE2-4AC2-9BC9-AFE4EC677C79}" srcOrd="1" destOrd="0" presId="urn:microsoft.com/office/officeart/2005/8/layout/target3"/>
    <dgm:cxn modelId="{3A6FDD10-864A-4DA6-8DF0-239D92795A9E}" srcId="{7542DC72-11D3-4288-BECF-F8B8A1840590}" destId="{E1AC09C1-780A-40C3-8A4B-0EF31C732340}" srcOrd="1" destOrd="0" parTransId="{37784A3C-01E9-44E7-9CD2-98A93E2AE603}" sibTransId="{C7FEDC9C-A909-448A-B86B-87CAC32CAF7B}"/>
    <dgm:cxn modelId="{914978C3-C5BF-4F55-87AE-21280FD46D9D}" type="presOf" srcId="{DE913384-D0E3-4413-8312-B917F116847D}" destId="{2FE0449F-3B6D-4690-A47D-22A96800B413}" srcOrd="0" destOrd="0" presId="urn:microsoft.com/office/officeart/2005/8/layout/target3"/>
    <dgm:cxn modelId="{307FC7DD-33FE-46E6-A1F8-57FD547AC519}" srcId="{7542DC72-11D3-4288-BECF-F8B8A1840590}" destId="{B0775459-D42E-40A3-8600-1DDB3C057973}" srcOrd="0" destOrd="0" parTransId="{24BBBA8F-DEF9-4AC4-8DF2-786D3DB78D88}" sibTransId="{675833D5-1C30-4619-B07B-0D887A9ED26A}"/>
    <dgm:cxn modelId="{0425A4CF-99CB-4D26-94A5-027835E41EC1}" type="presOf" srcId="{0E522E0C-858C-4F3A-98A7-28D1EDFBF0EF}" destId="{62ABBFDC-CEFE-4907-A196-CD34A4EB7539}" srcOrd="0" destOrd="0" presId="urn:microsoft.com/office/officeart/2005/8/layout/target3"/>
    <dgm:cxn modelId="{E48CBF35-A60F-454E-BD36-433037D6D08D}" type="presOf" srcId="{A6F12565-7A92-4E54-B34B-15D24D778638}" destId="{B43E4DD8-6585-41AA-8C50-E418073D0351}" srcOrd="1" destOrd="0" presId="urn:microsoft.com/office/officeart/2005/8/layout/target3"/>
    <dgm:cxn modelId="{01AE9022-4961-4E6D-9F95-E89D845D1B08}" type="presParOf" srcId="{9FC0DE39-1B45-4BDE-ABE1-E5B7F086AF16}" destId="{5A111B52-9675-49E1-A309-E1D2741DA7CD}" srcOrd="0" destOrd="0" presId="urn:microsoft.com/office/officeart/2005/8/layout/target3"/>
    <dgm:cxn modelId="{9ED39FA9-DD44-4F73-AC7C-6718CE28E686}" type="presParOf" srcId="{9FC0DE39-1B45-4BDE-ABE1-E5B7F086AF16}" destId="{CFEA8E7C-9E51-400B-AD4B-D8A8C3462CDB}" srcOrd="1" destOrd="0" presId="urn:microsoft.com/office/officeart/2005/8/layout/target3"/>
    <dgm:cxn modelId="{309D32B2-E145-443F-BEF9-C9FB8B3C1A5A}" type="presParOf" srcId="{9FC0DE39-1B45-4BDE-ABE1-E5B7F086AF16}" destId="{7BA180C6-DCCB-4A25-B418-E036AE1F86CF}" srcOrd="2" destOrd="0" presId="urn:microsoft.com/office/officeart/2005/8/layout/target3"/>
    <dgm:cxn modelId="{62793F4D-6E6F-4D4B-9123-4CA41AB6170D}" type="presParOf" srcId="{9FC0DE39-1B45-4BDE-ABE1-E5B7F086AF16}" destId="{2B095343-92C3-4BD0-9DBC-44223EFD2DF8}" srcOrd="3" destOrd="0" presId="urn:microsoft.com/office/officeart/2005/8/layout/target3"/>
    <dgm:cxn modelId="{9C1EC61E-BE3F-467A-B454-6D41407EB43F}" type="presParOf" srcId="{9FC0DE39-1B45-4BDE-ABE1-E5B7F086AF16}" destId="{A9B7DAFF-D05E-4796-8A2A-2F67C5747FE0}" srcOrd="4" destOrd="0" presId="urn:microsoft.com/office/officeart/2005/8/layout/target3"/>
    <dgm:cxn modelId="{3A222F03-F1C4-43AB-9ED0-D0BA14FAFDBF}" type="presParOf" srcId="{9FC0DE39-1B45-4BDE-ABE1-E5B7F086AF16}" destId="{0B65A586-932B-476C-9784-75C4F84064A4}" srcOrd="5" destOrd="0" presId="urn:microsoft.com/office/officeart/2005/8/layout/target3"/>
    <dgm:cxn modelId="{9457111E-E93D-467D-899B-858D0518CFED}" type="presParOf" srcId="{9FC0DE39-1B45-4BDE-ABE1-E5B7F086AF16}" destId="{9C86A31E-F6B4-42F3-A9E3-27563A72122A}" srcOrd="6" destOrd="0" presId="urn:microsoft.com/office/officeart/2005/8/layout/target3"/>
    <dgm:cxn modelId="{8106D0D3-BAA3-46CA-9D5A-1E6D2E0E4DDD}" type="presParOf" srcId="{9FC0DE39-1B45-4BDE-ABE1-E5B7F086AF16}" destId="{79DF7C2D-6630-41FC-BE91-0E18993CEA27}" srcOrd="7" destOrd="0" presId="urn:microsoft.com/office/officeart/2005/8/layout/target3"/>
    <dgm:cxn modelId="{4EC38507-4955-4E86-B310-90D41CEAE126}" type="presParOf" srcId="{9FC0DE39-1B45-4BDE-ABE1-E5B7F086AF16}" destId="{1DC6BC1E-B449-40FB-A15C-694D52AD5D82}" srcOrd="8" destOrd="0" presId="urn:microsoft.com/office/officeart/2005/8/layout/target3"/>
    <dgm:cxn modelId="{2E99CDD9-D1FB-4E0F-A0A7-670C83491CF6}" type="presParOf" srcId="{9FC0DE39-1B45-4BDE-ABE1-E5B7F086AF16}" destId="{80309668-FA82-4CDD-AB5C-7F3F983F4D67}" srcOrd="9" destOrd="0" presId="urn:microsoft.com/office/officeart/2005/8/layout/target3"/>
    <dgm:cxn modelId="{AD2B7DBD-7999-4BAD-BAFD-7849E34AF6E2}" type="presParOf" srcId="{9FC0DE39-1B45-4BDE-ABE1-E5B7F086AF16}" destId="{FA7844A7-A27E-4227-9214-58095845656F}" srcOrd="10" destOrd="0" presId="urn:microsoft.com/office/officeart/2005/8/layout/target3"/>
    <dgm:cxn modelId="{CEC52220-F7D2-438A-916C-DF54011D4A26}" type="presParOf" srcId="{9FC0DE39-1B45-4BDE-ABE1-E5B7F086AF16}" destId="{2FE0449F-3B6D-4690-A47D-22A96800B413}" srcOrd="11" destOrd="0" presId="urn:microsoft.com/office/officeart/2005/8/layout/target3"/>
    <dgm:cxn modelId="{2DF7AA58-4C8A-4FD1-AB05-BA09BB926EC9}" type="presParOf" srcId="{9FC0DE39-1B45-4BDE-ABE1-E5B7F086AF16}" destId="{561DEEAD-48BC-4505-98B5-F732B964DF4D}" srcOrd="12" destOrd="0" presId="urn:microsoft.com/office/officeart/2005/8/layout/target3"/>
    <dgm:cxn modelId="{8133E4A3-5646-4ADE-A0A3-0589E3D25929}" type="presParOf" srcId="{9FC0DE39-1B45-4BDE-ABE1-E5B7F086AF16}" destId="{65525A04-512E-47E7-9D25-C8D37C6BA84E}" srcOrd="13" destOrd="0" presId="urn:microsoft.com/office/officeart/2005/8/layout/target3"/>
    <dgm:cxn modelId="{649D06C5-94BB-4F36-A74F-26FD0684FC22}" type="presParOf" srcId="{9FC0DE39-1B45-4BDE-ABE1-E5B7F086AF16}" destId="{65255896-1EE2-4AC2-9BC9-AFE4EC677C79}" srcOrd="14" destOrd="0" presId="urn:microsoft.com/office/officeart/2005/8/layout/target3"/>
    <dgm:cxn modelId="{0CC64E61-988A-41E1-A126-F1598420FD96}" type="presParOf" srcId="{9FC0DE39-1B45-4BDE-ABE1-E5B7F086AF16}" destId="{6718E31C-5A46-448C-86EC-8BFEE4FA9C16}" srcOrd="15" destOrd="0" presId="urn:microsoft.com/office/officeart/2005/8/layout/target3"/>
    <dgm:cxn modelId="{098289CE-85E1-4A13-94EC-3F900FB4F407}" type="presParOf" srcId="{9FC0DE39-1B45-4BDE-ABE1-E5B7F086AF16}" destId="{B43E4DD8-6585-41AA-8C50-E418073D0351}" srcOrd="16" destOrd="0" presId="urn:microsoft.com/office/officeart/2005/8/layout/target3"/>
    <dgm:cxn modelId="{413C91CD-883F-495F-BED7-FCC52A37FB9E}" type="presParOf" srcId="{9FC0DE39-1B45-4BDE-ABE1-E5B7F086AF16}" destId="{0B96A967-B1B3-4C1F-A5CE-791E0F528157}" srcOrd="17" destOrd="0" presId="urn:microsoft.com/office/officeart/2005/8/layout/target3"/>
    <dgm:cxn modelId="{393353BE-BFC2-4422-ACFC-788F0F00595A}" type="presParOf" srcId="{9FC0DE39-1B45-4BDE-ABE1-E5B7F086AF16}" destId="{5F073BB1-8509-4902-83B4-78C6A3ACF95E}" srcOrd="18" destOrd="0" presId="urn:microsoft.com/office/officeart/2005/8/layout/target3"/>
    <dgm:cxn modelId="{742E76B8-5F80-489B-9154-D3E68538BD19}" type="presParOf" srcId="{9FC0DE39-1B45-4BDE-ABE1-E5B7F086AF16}" destId="{62ABBFDC-CEFE-4907-A196-CD34A4EB7539}" srcOrd="19" destOrd="0" presId="urn:microsoft.com/office/officeart/2005/8/layout/target3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42DC72-11D3-4288-BECF-F8B8A1840590}" type="doc">
      <dgm:prSet loTypeId="urn:microsoft.com/office/officeart/2005/8/layout/target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1AC09C1-780A-40C3-8A4B-0EF31C732340}">
      <dgm:prSet phldrT="[Текст]"/>
      <dgm:spPr/>
      <dgm:t>
        <a:bodyPr/>
        <a:lstStyle/>
        <a:p>
          <a:r>
            <a:rPr lang="ru-RU" b="1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ru-RU" dirty="0"/>
        </a:p>
      </dgm:t>
    </dgm:pt>
    <dgm:pt modelId="{37784A3C-01E9-44E7-9CD2-98A93E2AE603}" type="parTrans" cxnId="{3A6FDD10-864A-4DA6-8DF0-239D92795A9E}">
      <dgm:prSet/>
      <dgm:spPr/>
      <dgm:t>
        <a:bodyPr/>
        <a:lstStyle/>
        <a:p>
          <a:endParaRPr lang="ru-RU"/>
        </a:p>
      </dgm:t>
    </dgm:pt>
    <dgm:pt modelId="{C7FEDC9C-A909-448A-B86B-87CAC32CAF7B}" type="sibTrans" cxnId="{3A6FDD10-864A-4DA6-8DF0-239D92795A9E}">
      <dgm:prSet/>
      <dgm:spPr/>
      <dgm:t>
        <a:bodyPr/>
        <a:lstStyle/>
        <a:p>
          <a:endParaRPr lang="ru-RU"/>
        </a:p>
      </dgm:t>
    </dgm:pt>
    <dgm:pt modelId="{A6F12565-7A92-4E54-B34B-15D24D778638}">
      <dgm:prSet phldrT="[Текст]"/>
      <dgm:spPr/>
      <dgm:t>
        <a:bodyPr/>
        <a:lstStyle/>
        <a:p>
          <a:r>
            <a:rPr lang="ru-RU" b="1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ru-RU" dirty="0"/>
        </a:p>
      </dgm:t>
    </dgm:pt>
    <dgm:pt modelId="{4928688E-A443-4D4D-8953-579B006C6BC4}" type="parTrans" cxnId="{8F969354-BF80-4D36-A38C-EAE43CD0E10C}">
      <dgm:prSet/>
      <dgm:spPr/>
      <dgm:t>
        <a:bodyPr/>
        <a:lstStyle/>
        <a:p>
          <a:endParaRPr lang="ru-RU"/>
        </a:p>
      </dgm:t>
    </dgm:pt>
    <dgm:pt modelId="{DDF162A6-DE07-4B1B-A1EF-5828C113EA96}" type="sibTrans" cxnId="{8F969354-BF80-4D36-A38C-EAE43CD0E10C}">
      <dgm:prSet/>
      <dgm:spPr/>
      <dgm:t>
        <a:bodyPr/>
        <a:lstStyle/>
        <a:p>
          <a:endParaRPr lang="ru-RU"/>
        </a:p>
      </dgm:t>
    </dgm:pt>
    <dgm:pt modelId="{DE913384-D0E3-4413-8312-B917F116847D}">
      <dgm:prSet phldrT="[Текст]"/>
      <dgm:spPr/>
      <dgm:t>
        <a:bodyPr/>
        <a:lstStyle/>
        <a:p>
          <a:r>
            <a:rPr lang="ru-RU" b="1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ru-RU" dirty="0"/>
        </a:p>
      </dgm:t>
    </dgm:pt>
    <dgm:pt modelId="{B4FED143-57BC-48EF-BF09-2326E51FBA5F}" type="parTrans" cxnId="{E6C69513-C39B-478E-908C-6B19ACFB0029}">
      <dgm:prSet/>
      <dgm:spPr/>
      <dgm:t>
        <a:bodyPr/>
        <a:lstStyle/>
        <a:p>
          <a:endParaRPr lang="ru-RU"/>
        </a:p>
      </dgm:t>
    </dgm:pt>
    <dgm:pt modelId="{11512D42-BAFA-4A84-A257-25CE3F9100D2}" type="sibTrans" cxnId="{E6C69513-C39B-478E-908C-6B19ACFB0029}">
      <dgm:prSet/>
      <dgm:spPr/>
      <dgm:t>
        <a:bodyPr/>
        <a:lstStyle/>
        <a:p>
          <a:endParaRPr lang="ru-RU"/>
        </a:p>
      </dgm:t>
    </dgm:pt>
    <dgm:pt modelId="{0E522E0C-858C-4F3A-98A7-28D1EDFBF0EF}">
      <dgm:prSet phldrT="[Текст]"/>
      <dgm:spPr/>
      <dgm:t>
        <a:bodyPr/>
        <a:lstStyle/>
        <a:p>
          <a:endParaRPr lang="ru-RU" dirty="0"/>
        </a:p>
      </dgm:t>
    </dgm:pt>
    <dgm:pt modelId="{66A6FF7D-E018-4D0C-AC5A-89EC52F1790A}" type="parTrans" cxnId="{7837993A-E578-4E20-9609-E944C067A898}">
      <dgm:prSet/>
      <dgm:spPr/>
      <dgm:t>
        <a:bodyPr/>
        <a:lstStyle/>
        <a:p>
          <a:endParaRPr lang="ru-RU"/>
        </a:p>
      </dgm:t>
    </dgm:pt>
    <dgm:pt modelId="{E96576B7-439E-4BF6-9375-5C6F0EEB633C}" type="sibTrans" cxnId="{7837993A-E578-4E20-9609-E944C067A898}">
      <dgm:prSet/>
      <dgm:spPr/>
      <dgm:t>
        <a:bodyPr/>
        <a:lstStyle/>
        <a:p>
          <a:endParaRPr lang="ru-RU"/>
        </a:p>
      </dgm:t>
    </dgm:pt>
    <dgm:pt modelId="{B0775459-D42E-40A3-8600-1DDB3C057973}">
      <dgm:prSet phldrT="[Текст]"/>
      <dgm:spPr/>
      <dgm:t>
        <a:bodyPr/>
        <a:lstStyle/>
        <a:p>
          <a:pPr algn="l"/>
          <a:r>
            <a:rPr lang="ru-RU" b="1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ru-RU" dirty="0"/>
        </a:p>
      </dgm:t>
    </dgm:pt>
    <dgm:pt modelId="{675833D5-1C30-4619-B07B-0D887A9ED26A}" type="sibTrans" cxnId="{307FC7DD-33FE-46E6-A1F8-57FD547AC519}">
      <dgm:prSet/>
      <dgm:spPr/>
      <dgm:t>
        <a:bodyPr/>
        <a:lstStyle/>
        <a:p>
          <a:endParaRPr lang="ru-RU"/>
        </a:p>
      </dgm:t>
    </dgm:pt>
    <dgm:pt modelId="{24BBBA8F-DEF9-4AC4-8DF2-786D3DB78D88}" type="parTrans" cxnId="{307FC7DD-33FE-46E6-A1F8-57FD547AC519}">
      <dgm:prSet/>
      <dgm:spPr/>
      <dgm:t>
        <a:bodyPr/>
        <a:lstStyle/>
        <a:p>
          <a:endParaRPr lang="ru-RU"/>
        </a:p>
      </dgm:t>
    </dgm:pt>
    <dgm:pt modelId="{9FC0DE39-1B45-4BDE-ABE1-E5B7F086AF16}" type="pres">
      <dgm:prSet presAssocID="{7542DC72-11D3-4288-BECF-F8B8A1840590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A111B52-9675-49E1-A309-E1D2741DA7CD}" type="pres">
      <dgm:prSet presAssocID="{B0775459-D42E-40A3-8600-1DDB3C057973}" presName="circle1" presStyleLbl="node1" presStyleIdx="0" presStyleCnt="4"/>
      <dgm:spPr/>
    </dgm:pt>
    <dgm:pt modelId="{CFEA8E7C-9E51-400B-AD4B-D8A8C3462CDB}" type="pres">
      <dgm:prSet presAssocID="{B0775459-D42E-40A3-8600-1DDB3C057973}" presName="space" presStyleCnt="0"/>
      <dgm:spPr/>
    </dgm:pt>
    <dgm:pt modelId="{7BA180C6-DCCB-4A25-B418-E036AE1F86CF}" type="pres">
      <dgm:prSet presAssocID="{B0775459-D42E-40A3-8600-1DDB3C057973}" presName="rect1" presStyleLbl="alignAcc1" presStyleIdx="0" presStyleCnt="4"/>
      <dgm:spPr/>
      <dgm:t>
        <a:bodyPr/>
        <a:lstStyle/>
        <a:p>
          <a:endParaRPr lang="ru-RU"/>
        </a:p>
      </dgm:t>
    </dgm:pt>
    <dgm:pt modelId="{2B095343-92C3-4BD0-9DBC-44223EFD2DF8}" type="pres">
      <dgm:prSet presAssocID="{E1AC09C1-780A-40C3-8A4B-0EF31C732340}" presName="vertSpace2" presStyleLbl="node1" presStyleIdx="0" presStyleCnt="4"/>
      <dgm:spPr/>
    </dgm:pt>
    <dgm:pt modelId="{A9B7DAFF-D05E-4796-8A2A-2F67C5747FE0}" type="pres">
      <dgm:prSet presAssocID="{E1AC09C1-780A-40C3-8A4B-0EF31C732340}" presName="circle2" presStyleLbl="node1" presStyleIdx="1" presStyleCnt="4"/>
      <dgm:spPr/>
    </dgm:pt>
    <dgm:pt modelId="{0B65A586-932B-476C-9784-75C4F84064A4}" type="pres">
      <dgm:prSet presAssocID="{E1AC09C1-780A-40C3-8A4B-0EF31C732340}" presName="rect2" presStyleLbl="alignAcc1" presStyleIdx="1" presStyleCnt="4"/>
      <dgm:spPr/>
      <dgm:t>
        <a:bodyPr/>
        <a:lstStyle/>
        <a:p>
          <a:endParaRPr lang="ru-RU"/>
        </a:p>
      </dgm:t>
    </dgm:pt>
    <dgm:pt modelId="{9C86A31E-F6B4-42F3-A9E3-27563A72122A}" type="pres">
      <dgm:prSet presAssocID="{A6F12565-7A92-4E54-B34B-15D24D778638}" presName="vertSpace3" presStyleLbl="node1" presStyleIdx="1" presStyleCnt="4"/>
      <dgm:spPr/>
    </dgm:pt>
    <dgm:pt modelId="{79DF7C2D-6630-41FC-BE91-0E18993CEA27}" type="pres">
      <dgm:prSet presAssocID="{A6F12565-7A92-4E54-B34B-15D24D778638}" presName="circle3" presStyleLbl="node1" presStyleIdx="2" presStyleCnt="4"/>
      <dgm:spPr/>
    </dgm:pt>
    <dgm:pt modelId="{1DC6BC1E-B449-40FB-A15C-694D52AD5D82}" type="pres">
      <dgm:prSet presAssocID="{A6F12565-7A92-4E54-B34B-15D24D778638}" presName="rect3" presStyleLbl="alignAcc1" presStyleIdx="2" presStyleCnt="4"/>
      <dgm:spPr/>
      <dgm:t>
        <a:bodyPr/>
        <a:lstStyle/>
        <a:p>
          <a:endParaRPr lang="ru-RU"/>
        </a:p>
      </dgm:t>
    </dgm:pt>
    <dgm:pt modelId="{80309668-FA82-4CDD-AB5C-7F3F983F4D67}" type="pres">
      <dgm:prSet presAssocID="{DE913384-D0E3-4413-8312-B917F116847D}" presName="vertSpace4" presStyleLbl="node1" presStyleIdx="2" presStyleCnt="4"/>
      <dgm:spPr/>
    </dgm:pt>
    <dgm:pt modelId="{FA7844A7-A27E-4227-9214-58095845656F}" type="pres">
      <dgm:prSet presAssocID="{DE913384-D0E3-4413-8312-B917F116847D}" presName="circle4" presStyleLbl="node1" presStyleIdx="3" presStyleCnt="4"/>
      <dgm:spPr/>
    </dgm:pt>
    <dgm:pt modelId="{2FE0449F-3B6D-4690-A47D-22A96800B413}" type="pres">
      <dgm:prSet presAssocID="{DE913384-D0E3-4413-8312-B917F116847D}" presName="rect4" presStyleLbl="alignAcc1" presStyleIdx="3" presStyleCnt="4"/>
      <dgm:spPr/>
      <dgm:t>
        <a:bodyPr/>
        <a:lstStyle/>
        <a:p>
          <a:endParaRPr lang="ru-RU"/>
        </a:p>
      </dgm:t>
    </dgm:pt>
    <dgm:pt modelId="{561DEEAD-48BC-4505-98B5-F732B964DF4D}" type="pres">
      <dgm:prSet presAssocID="{B0775459-D42E-40A3-8600-1DDB3C057973}" presName="rect1ParTx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525A04-512E-47E7-9D25-C8D37C6BA84E}" type="pres">
      <dgm:prSet presAssocID="{B0775459-D42E-40A3-8600-1DDB3C057973}" presName="rect1ChTx" presStyleLbl="alignAcc1" presStyleIdx="3" presStyleCnt="4" custScaleX="136012" custLinFactNeighborX="-24806" custLinFactNeighborY="-32405">
        <dgm:presLayoutVars>
          <dgm:bulletEnabled val="1"/>
        </dgm:presLayoutVars>
      </dgm:prSet>
      <dgm:spPr/>
    </dgm:pt>
    <dgm:pt modelId="{65255896-1EE2-4AC2-9BC9-AFE4EC677C79}" type="pres">
      <dgm:prSet presAssocID="{E1AC09C1-780A-40C3-8A4B-0EF31C732340}" presName="rect2ParTx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18E31C-5A46-448C-86EC-8BFEE4FA9C16}" type="pres">
      <dgm:prSet presAssocID="{E1AC09C1-780A-40C3-8A4B-0EF31C732340}" presName="rect2ChTx" presStyleLbl="alignAcc1" presStyleIdx="3" presStyleCnt="4">
        <dgm:presLayoutVars>
          <dgm:bulletEnabled val="1"/>
        </dgm:presLayoutVars>
      </dgm:prSet>
      <dgm:spPr/>
    </dgm:pt>
    <dgm:pt modelId="{B43E4DD8-6585-41AA-8C50-E418073D0351}" type="pres">
      <dgm:prSet presAssocID="{A6F12565-7A92-4E54-B34B-15D24D778638}" presName="rect3ParTx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96A967-B1B3-4C1F-A5CE-791E0F528157}" type="pres">
      <dgm:prSet presAssocID="{A6F12565-7A92-4E54-B34B-15D24D778638}" presName="rect3ChTx" presStyleLbl="alignAcc1" presStyleIdx="3" presStyleCnt="4">
        <dgm:presLayoutVars>
          <dgm:bulletEnabled val="1"/>
        </dgm:presLayoutVars>
      </dgm:prSet>
      <dgm:spPr/>
    </dgm:pt>
    <dgm:pt modelId="{5F073BB1-8509-4902-83B4-78C6A3ACF95E}" type="pres">
      <dgm:prSet presAssocID="{DE913384-D0E3-4413-8312-B917F116847D}" presName="rect4ParTx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ABBFDC-CEFE-4907-A196-CD34A4EB7539}" type="pres">
      <dgm:prSet presAssocID="{DE913384-D0E3-4413-8312-B917F116847D}" presName="rect4ChTx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837993A-E578-4E20-9609-E944C067A898}" srcId="{DE913384-D0E3-4413-8312-B917F116847D}" destId="{0E522E0C-858C-4F3A-98A7-28D1EDFBF0EF}" srcOrd="0" destOrd="0" parTransId="{66A6FF7D-E018-4D0C-AC5A-89EC52F1790A}" sibTransId="{E96576B7-439E-4BF6-9375-5C6F0EEB633C}"/>
    <dgm:cxn modelId="{F0D45886-F0DE-40EB-A96A-26EC674F8B19}" type="presOf" srcId="{A6F12565-7A92-4E54-B34B-15D24D778638}" destId="{1DC6BC1E-B449-40FB-A15C-694D52AD5D82}" srcOrd="0" destOrd="0" presId="urn:microsoft.com/office/officeart/2005/8/layout/target3"/>
    <dgm:cxn modelId="{94C722F6-7AEC-4105-B873-342D6144BD52}" type="presOf" srcId="{B0775459-D42E-40A3-8600-1DDB3C057973}" destId="{561DEEAD-48BC-4505-98B5-F732B964DF4D}" srcOrd="1" destOrd="0" presId="urn:microsoft.com/office/officeart/2005/8/layout/target3"/>
    <dgm:cxn modelId="{E6C69513-C39B-478E-908C-6B19ACFB0029}" srcId="{7542DC72-11D3-4288-BECF-F8B8A1840590}" destId="{DE913384-D0E3-4413-8312-B917F116847D}" srcOrd="3" destOrd="0" parTransId="{B4FED143-57BC-48EF-BF09-2326E51FBA5F}" sibTransId="{11512D42-BAFA-4A84-A257-25CE3F9100D2}"/>
    <dgm:cxn modelId="{0FABBFFF-87CC-4214-A01D-60FF37F20FD2}" type="presOf" srcId="{7542DC72-11D3-4288-BECF-F8B8A1840590}" destId="{9FC0DE39-1B45-4BDE-ABE1-E5B7F086AF16}" srcOrd="0" destOrd="0" presId="urn:microsoft.com/office/officeart/2005/8/layout/target3"/>
    <dgm:cxn modelId="{C1A7D8FD-2826-4292-85F3-0C4637CD55A5}" type="presOf" srcId="{DE913384-D0E3-4413-8312-B917F116847D}" destId="{5F073BB1-8509-4902-83B4-78C6A3ACF95E}" srcOrd="1" destOrd="0" presId="urn:microsoft.com/office/officeart/2005/8/layout/target3"/>
    <dgm:cxn modelId="{8F969354-BF80-4D36-A38C-EAE43CD0E10C}" srcId="{7542DC72-11D3-4288-BECF-F8B8A1840590}" destId="{A6F12565-7A92-4E54-B34B-15D24D778638}" srcOrd="2" destOrd="0" parTransId="{4928688E-A443-4D4D-8953-579B006C6BC4}" sibTransId="{DDF162A6-DE07-4B1B-A1EF-5828C113EA96}"/>
    <dgm:cxn modelId="{77246758-A4DE-4746-9D50-69425776E08A}" type="presOf" srcId="{B0775459-D42E-40A3-8600-1DDB3C057973}" destId="{7BA180C6-DCCB-4A25-B418-E036AE1F86CF}" srcOrd="0" destOrd="0" presId="urn:microsoft.com/office/officeart/2005/8/layout/target3"/>
    <dgm:cxn modelId="{559D1371-8DF4-45D1-B1EA-8FCA1310D6F7}" type="presOf" srcId="{E1AC09C1-780A-40C3-8A4B-0EF31C732340}" destId="{0B65A586-932B-476C-9784-75C4F84064A4}" srcOrd="0" destOrd="0" presId="urn:microsoft.com/office/officeart/2005/8/layout/target3"/>
    <dgm:cxn modelId="{CBA97BE7-338B-48BD-84BC-5FF13214DCE9}" type="presOf" srcId="{E1AC09C1-780A-40C3-8A4B-0EF31C732340}" destId="{65255896-1EE2-4AC2-9BC9-AFE4EC677C79}" srcOrd="1" destOrd="0" presId="urn:microsoft.com/office/officeart/2005/8/layout/target3"/>
    <dgm:cxn modelId="{3A6FDD10-864A-4DA6-8DF0-239D92795A9E}" srcId="{7542DC72-11D3-4288-BECF-F8B8A1840590}" destId="{E1AC09C1-780A-40C3-8A4B-0EF31C732340}" srcOrd="1" destOrd="0" parTransId="{37784A3C-01E9-44E7-9CD2-98A93E2AE603}" sibTransId="{C7FEDC9C-A909-448A-B86B-87CAC32CAF7B}"/>
    <dgm:cxn modelId="{914978C3-C5BF-4F55-87AE-21280FD46D9D}" type="presOf" srcId="{DE913384-D0E3-4413-8312-B917F116847D}" destId="{2FE0449F-3B6D-4690-A47D-22A96800B413}" srcOrd="0" destOrd="0" presId="urn:microsoft.com/office/officeart/2005/8/layout/target3"/>
    <dgm:cxn modelId="{307FC7DD-33FE-46E6-A1F8-57FD547AC519}" srcId="{7542DC72-11D3-4288-BECF-F8B8A1840590}" destId="{B0775459-D42E-40A3-8600-1DDB3C057973}" srcOrd="0" destOrd="0" parTransId="{24BBBA8F-DEF9-4AC4-8DF2-786D3DB78D88}" sibTransId="{675833D5-1C30-4619-B07B-0D887A9ED26A}"/>
    <dgm:cxn modelId="{0425A4CF-99CB-4D26-94A5-027835E41EC1}" type="presOf" srcId="{0E522E0C-858C-4F3A-98A7-28D1EDFBF0EF}" destId="{62ABBFDC-CEFE-4907-A196-CD34A4EB7539}" srcOrd="0" destOrd="0" presId="urn:microsoft.com/office/officeart/2005/8/layout/target3"/>
    <dgm:cxn modelId="{E48CBF35-A60F-454E-BD36-433037D6D08D}" type="presOf" srcId="{A6F12565-7A92-4E54-B34B-15D24D778638}" destId="{B43E4DD8-6585-41AA-8C50-E418073D0351}" srcOrd="1" destOrd="0" presId="urn:microsoft.com/office/officeart/2005/8/layout/target3"/>
    <dgm:cxn modelId="{01AE9022-4961-4E6D-9F95-E89D845D1B08}" type="presParOf" srcId="{9FC0DE39-1B45-4BDE-ABE1-E5B7F086AF16}" destId="{5A111B52-9675-49E1-A309-E1D2741DA7CD}" srcOrd="0" destOrd="0" presId="urn:microsoft.com/office/officeart/2005/8/layout/target3"/>
    <dgm:cxn modelId="{9ED39FA9-DD44-4F73-AC7C-6718CE28E686}" type="presParOf" srcId="{9FC0DE39-1B45-4BDE-ABE1-E5B7F086AF16}" destId="{CFEA8E7C-9E51-400B-AD4B-D8A8C3462CDB}" srcOrd="1" destOrd="0" presId="urn:microsoft.com/office/officeart/2005/8/layout/target3"/>
    <dgm:cxn modelId="{309D32B2-E145-443F-BEF9-C9FB8B3C1A5A}" type="presParOf" srcId="{9FC0DE39-1B45-4BDE-ABE1-E5B7F086AF16}" destId="{7BA180C6-DCCB-4A25-B418-E036AE1F86CF}" srcOrd="2" destOrd="0" presId="urn:microsoft.com/office/officeart/2005/8/layout/target3"/>
    <dgm:cxn modelId="{62793F4D-6E6F-4D4B-9123-4CA41AB6170D}" type="presParOf" srcId="{9FC0DE39-1B45-4BDE-ABE1-E5B7F086AF16}" destId="{2B095343-92C3-4BD0-9DBC-44223EFD2DF8}" srcOrd="3" destOrd="0" presId="urn:microsoft.com/office/officeart/2005/8/layout/target3"/>
    <dgm:cxn modelId="{9C1EC61E-BE3F-467A-B454-6D41407EB43F}" type="presParOf" srcId="{9FC0DE39-1B45-4BDE-ABE1-E5B7F086AF16}" destId="{A9B7DAFF-D05E-4796-8A2A-2F67C5747FE0}" srcOrd="4" destOrd="0" presId="urn:microsoft.com/office/officeart/2005/8/layout/target3"/>
    <dgm:cxn modelId="{3A222F03-F1C4-43AB-9ED0-D0BA14FAFDBF}" type="presParOf" srcId="{9FC0DE39-1B45-4BDE-ABE1-E5B7F086AF16}" destId="{0B65A586-932B-476C-9784-75C4F84064A4}" srcOrd="5" destOrd="0" presId="urn:microsoft.com/office/officeart/2005/8/layout/target3"/>
    <dgm:cxn modelId="{9457111E-E93D-467D-899B-858D0518CFED}" type="presParOf" srcId="{9FC0DE39-1B45-4BDE-ABE1-E5B7F086AF16}" destId="{9C86A31E-F6B4-42F3-A9E3-27563A72122A}" srcOrd="6" destOrd="0" presId="urn:microsoft.com/office/officeart/2005/8/layout/target3"/>
    <dgm:cxn modelId="{8106D0D3-BAA3-46CA-9D5A-1E6D2E0E4DDD}" type="presParOf" srcId="{9FC0DE39-1B45-4BDE-ABE1-E5B7F086AF16}" destId="{79DF7C2D-6630-41FC-BE91-0E18993CEA27}" srcOrd="7" destOrd="0" presId="urn:microsoft.com/office/officeart/2005/8/layout/target3"/>
    <dgm:cxn modelId="{4EC38507-4955-4E86-B310-90D41CEAE126}" type="presParOf" srcId="{9FC0DE39-1B45-4BDE-ABE1-E5B7F086AF16}" destId="{1DC6BC1E-B449-40FB-A15C-694D52AD5D82}" srcOrd="8" destOrd="0" presId="urn:microsoft.com/office/officeart/2005/8/layout/target3"/>
    <dgm:cxn modelId="{2E99CDD9-D1FB-4E0F-A0A7-670C83491CF6}" type="presParOf" srcId="{9FC0DE39-1B45-4BDE-ABE1-E5B7F086AF16}" destId="{80309668-FA82-4CDD-AB5C-7F3F983F4D67}" srcOrd="9" destOrd="0" presId="urn:microsoft.com/office/officeart/2005/8/layout/target3"/>
    <dgm:cxn modelId="{AD2B7DBD-7999-4BAD-BAFD-7849E34AF6E2}" type="presParOf" srcId="{9FC0DE39-1B45-4BDE-ABE1-E5B7F086AF16}" destId="{FA7844A7-A27E-4227-9214-58095845656F}" srcOrd="10" destOrd="0" presId="urn:microsoft.com/office/officeart/2005/8/layout/target3"/>
    <dgm:cxn modelId="{CEC52220-F7D2-438A-916C-DF54011D4A26}" type="presParOf" srcId="{9FC0DE39-1B45-4BDE-ABE1-E5B7F086AF16}" destId="{2FE0449F-3B6D-4690-A47D-22A96800B413}" srcOrd="11" destOrd="0" presId="urn:microsoft.com/office/officeart/2005/8/layout/target3"/>
    <dgm:cxn modelId="{2DF7AA58-4C8A-4FD1-AB05-BA09BB926EC9}" type="presParOf" srcId="{9FC0DE39-1B45-4BDE-ABE1-E5B7F086AF16}" destId="{561DEEAD-48BC-4505-98B5-F732B964DF4D}" srcOrd="12" destOrd="0" presId="urn:microsoft.com/office/officeart/2005/8/layout/target3"/>
    <dgm:cxn modelId="{8133E4A3-5646-4ADE-A0A3-0589E3D25929}" type="presParOf" srcId="{9FC0DE39-1B45-4BDE-ABE1-E5B7F086AF16}" destId="{65525A04-512E-47E7-9D25-C8D37C6BA84E}" srcOrd="13" destOrd="0" presId="urn:microsoft.com/office/officeart/2005/8/layout/target3"/>
    <dgm:cxn modelId="{649D06C5-94BB-4F36-A74F-26FD0684FC22}" type="presParOf" srcId="{9FC0DE39-1B45-4BDE-ABE1-E5B7F086AF16}" destId="{65255896-1EE2-4AC2-9BC9-AFE4EC677C79}" srcOrd="14" destOrd="0" presId="urn:microsoft.com/office/officeart/2005/8/layout/target3"/>
    <dgm:cxn modelId="{0CC64E61-988A-41E1-A126-F1598420FD96}" type="presParOf" srcId="{9FC0DE39-1B45-4BDE-ABE1-E5B7F086AF16}" destId="{6718E31C-5A46-448C-86EC-8BFEE4FA9C16}" srcOrd="15" destOrd="0" presId="urn:microsoft.com/office/officeart/2005/8/layout/target3"/>
    <dgm:cxn modelId="{098289CE-85E1-4A13-94EC-3F900FB4F407}" type="presParOf" srcId="{9FC0DE39-1B45-4BDE-ABE1-E5B7F086AF16}" destId="{B43E4DD8-6585-41AA-8C50-E418073D0351}" srcOrd="16" destOrd="0" presId="urn:microsoft.com/office/officeart/2005/8/layout/target3"/>
    <dgm:cxn modelId="{413C91CD-883F-495F-BED7-FCC52A37FB9E}" type="presParOf" srcId="{9FC0DE39-1B45-4BDE-ABE1-E5B7F086AF16}" destId="{0B96A967-B1B3-4C1F-A5CE-791E0F528157}" srcOrd="17" destOrd="0" presId="urn:microsoft.com/office/officeart/2005/8/layout/target3"/>
    <dgm:cxn modelId="{393353BE-BFC2-4422-ACFC-788F0F00595A}" type="presParOf" srcId="{9FC0DE39-1B45-4BDE-ABE1-E5B7F086AF16}" destId="{5F073BB1-8509-4902-83B4-78C6A3ACF95E}" srcOrd="18" destOrd="0" presId="urn:microsoft.com/office/officeart/2005/8/layout/target3"/>
    <dgm:cxn modelId="{742E76B8-5F80-489B-9154-D3E68538BD19}" type="presParOf" srcId="{9FC0DE39-1B45-4BDE-ABE1-E5B7F086AF16}" destId="{62ABBFDC-CEFE-4907-A196-CD34A4EB7539}" srcOrd="19" destOrd="0" presId="urn:microsoft.com/office/officeart/2005/8/layout/target3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75D20-CD4C-49DF-807F-CC2BC1B95DFE}" type="datetimeFigureOut">
              <a:rPr lang="x-none" smtClean="0"/>
              <a:t>23.09.2024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2DBD-7CAE-49C9-8E50-B4F5AEAF96D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506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09052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1037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28104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62981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41862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82360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80668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22266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91226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50975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Рисунок 6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xmlns="" id="{F46058C0-DC1F-4A05-8C05-2B14557816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693" y="132260"/>
            <a:ext cx="1523862" cy="17106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EC8E12A-85B4-4638-9F1D-A34802941553}"/>
              </a:ext>
            </a:extLst>
          </p:cNvPr>
          <p:cNvSpPr txBox="1"/>
          <p:nvPr userDrawn="1"/>
        </p:nvSpPr>
        <p:spPr>
          <a:xfrm>
            <a:off x="649918" y="553398"/>
            <a:ext cx="939746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5400" b="1" dirty="0">
                <a:solidFill>
                  <a:srgbClr val="00517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SemiLight" panose="020B0502040204020203" pitchFamily="34" charset="0"/>
              </a:rPr>
              <a:t>Молодость – время выбора!</a:t>
            </a:r>
          </a:p>
        </p:txBody>
      </p:sp>
    </p:spTree>
    <p:extLst>
      <p:ext uri="{BB962C8B-B14F-4D97-AF65-F5344CB8AC3E}">
        <p14:creationId xmlns:p14="http://schemas.microsoft.com/office/powerpoint/2010/main" val="69610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46885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2555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xmlns="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xmlns="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xmlns="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31" y="110167"/>
            <a:ext cx="393909" cy="446829"/>
          </a:xfrm>
          <a:prstGeom prst="rect">
            <a:avLst/>
          </a:prstGeom>
        </p:spPr>
      </p:pic>
      <p:grpSp>
        <p:nvGrpSpPr>
          <p:cNvPr id="36" name="Группа 35">
            <a:extLst>
              <a:ext uri="{FF2B5EF4-FFF2-40B4-BE49-F238E27FC236}">
                <a16:creationId xmlns:a16="http://schemas.microsoft.com/office/drawing/2014/main" xmlns="" id="{CF488B74-F6CE-4CAB-8B20-5C4C15922E0F}"/>
              </a:ext>
            </a:extLst>
          </p:cNvPr>
          <p:cNvGrpSpPr/>
          <p:nvPr userDrawn="1"/>
        </p:nvGrpSpPr>
        <p:grpSpPr>
          <a:xfrm>
            <a:off x="170031" y="97572"/>
            <a:ext cx="4614945" cy="2349994"/>
            <a:chOff x="5846381" y="321755"/>
            <a:chExt cx="4614945" cy="2349994"/>
          </a:xfrm>
        </p:grpSpPr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xmlns="" id="{55FBE3EC-8B94-4548-BE34-D96ED9E1811E}"/>
                </a:ext>
              </a:extLst>
            </p:cNvPr>
            <p:cNvGrpSpPr/>
            <p:nvPr/>
          </p:nvGrpSpPr>
          <p:grpSpPr>
            <a:xfrm>
              <a:off x="5846381" y="394717"/>
              <a:ext cx="4614945" cy="2277032"/>
              <a:chOff x="1602375" y="1167382"/>
              <a:chExt cx="8663289" cy="4660394"/>
            </a:xfrm>
          </p:grpSpPr>
          <p:grpSp>
            <p:nvGrpSpPr>
              <p:cNvPr id="39" name="Группа 38">
                <a:extLst>
                  <a:ext uri="{FF2B5EF4-FFF2-40B4-BE49-F238E27FC236}">
                    <a16:creationId xmlns:a16="http://schemas.microsoft.com/office/drawing/2014/main" xmlns="" id="{C928A0B6-5974-426B-AF17-27DEB25FDC9A}"/>
                  </a:ext>
                </a:extLst>
              </p:cNvPr>
              <p:cNvGrpSpPr/>
              <p:nvPr/>
            </p:nvGrpSpPr>
            <p:grpSpPr>
              <a:xfrm>
                <a:off x="1602375" y="1167382"/>
                <a:ext cx="8663289" cy="4660394"/>
                <a:chOff x="0" y="385571"/>
                <a:chExt cx="8530547" cy="4520186"/>
              </a:xfrm>
            </p:grpSpPr>
            <p:pic>
              <p:nvPicPr>
                <p:cNvPr id="48" name="Рисунок 47">
                  <a:extLst>
                    <a:ext uri="{FF2B5EF4-FFF2-40B4-BE49-F238E27FC236}">
                      <a16:creationId xmlns:a16="http://schemas.microsoft.com/office/drawing/2014/main" xmlns="" id="{8331145F-2469-45FA-A508-0636A330B9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385571"/>
                  <a:ext cx="8530547" cy="4520186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grpSp>
              <p:nvGrpSpPr>
                <p:cNvPr id="49" name="Группа 48">
                  <a:extLst>
                    <a:ext uri="{FF2B5EF4-FFF2-40B4-BE49-F238E27FC236}">
                      <a16:creationId xmlns:a16="http://schemas.microsoft.com/office/drawing/2014/main" xmlns="" id="{E6FACDD4-25D6-4F76-AEEC-35E8EC9F24D1}"/>
                    </a:ext>
                  </a:extLst>
                </p:cNvPr>
                <p:cNvGrpSpPr/>
                <p:nvPr/>
              </p:nvGrpSpPr>
              <p:grpSpPr>
                <a:xfrm>
                  <a:off x="1957946" y="916038"/>
                  <a:ext cx="4449779" cy="3082597"/>
                  <a:chOff x="1957946" y="916038"/>
                  <a:chExt cx="4449779" cy="3082597"/>
                </a:xfrm>
              </p:grpSpPr>
              <p:sp>
                <p:nvSpPr>
                  <p:cNvPr id="50" name="Овал 49">
                    <a:extLst>
                      <a:ext uri="{FF2B5EF4-FFF2-40B4-BE49-F238E27FC236}">
                        <a16:creationId xmlns:a16="http://schemas.microsoft.com/office/drawing/2014/main" xmlns="" id="{45EE1EEF-85F9-4570-BA92-F1D31E69FA0A}"/>
                      </a:ext>
                    </a:extLst>
                  </p:cNvPr>
                  <p:cNvSpPr/>
                  <p:nvPr/>
                </p:nvSpPr>
                <p:spPr>
                  <a:xfrm>
                    <a:off x="2065508" y="1500223"/>
                    <a:ext cx="283442" cy="256012"/>
                  </a:xfrm>
                  <a:prstGeom prst="ellipse">
                    <a:avLst/>
                  </a:prstGeom>
                  <a:solidFill>
                    <a:srgbClr val="00B402"/>
                  </a:solidFill>
                  <a:ln w="63500">
                    <a:solidFill>
                      <a:srgbClr val="01537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1" name="Овал 50">
                    <a:extLst>
                      <a:ext uri="{FF2B5EF4-FFF2-40B4-BE49-F238E27FC236}">
                        <a16:creationId xmlns:a16="http://schemas.microsoft.com/office/drawing/2014/main" xmlns="" id="{70B98F23-7341-483D-A3A6-9DF00F0FFA5D}"/>
                      </a:ext>
                    </a:extLst>
                  </p:cNvPr>
                  <p:cNvSpPr/>
                  <p:nvPr/>
                </p:nvSpPr>
                <p:spPr>
                  <a:xfrm>
                    <a:off x="3690084" y="916038"/>
                    <a:ext cx="283442" cy="256012"/>
                  </a:xfrm>
                  <a:prstGeom prst="ellipse">
                    <a:avLst/>
                  </a:prstGeom>
                  <a:noFill/>
                  <a:ln w="63500">
                    <a:solidFill>
                      <a:srgbClr val="01537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2" name="Овал 51">
                    <a:extLst>
                      <a:ext uri="{FF2B5EF4-FFF2-40B4-BE49-F238E27FC236}">
                        <a16:creationId xmlns:a16="http://schemas.microsoft.com/office/drawing/2014/main" xmlns="" id="{FE60893C-4AA0-4F15-A3AF-77C960D315AE}"/>
                      </a:ext>
                    </a:extLst>
                  </p:cNvPr>
                  <p:cNvSpPr/>
                  <p:nvPr/>
                </p:nvSpPr>
                <p:spPr>
                  <a:xfrm>
                    <a:off x="3323874" y="2338088"/>
                    <a:ext cx="283442" cy="256012"/>
                  </a:xfrm>
                  <a:prstGeom prst="ellipse">
                    <a:avLst/>
                  </a:prstGeom>
                  <a:noFill/>
                  <a:ln w="63500">
                    <a:solidFill>
                      <a:srgbClr val="01537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3" name="Овал 52">
                    <a:extLst>
                      <a:ext uri="{FF2B5EF4-FFF2-40B4-BE49-F238E27FC236}">
                        <a16:creationId xmlns:a16="http://schemas.microsoft.com/office/drawing/2014/main" xmlns="" id="{D8227C0C-D007-4D01-A952-E3391FD19164}"/>
                      </a:ext>
                    </a:extLst>
                  </p:cNvPr>
                  <p:cNvSpPr/>
                  <p:nvPr/>
                </p:nvSpPr>
                <p:spPr>
                  <a:xfrm>
                    <a:off x="1957946" y="3151793"/>
                    <a:ext cx="283442" cy="256012"/>
                  </a:xfrm>
                  <a:prstGeom prst="ellipse">
                    <a:avLst/>
                  </a:prstGeom>
                  <a:noFill/>
                  <a:ln w="63500">
                    <a:solidFill>
                      <a:srgbClr val="01537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4" name="Овал 53">
                    <a:extLst>
                      <a:ext uri="{FF2B5EF4-FFF2-40B4-BE49-F238E27FC236}">
                        <a16:creationId xmlns:a16="http://schemas.microsoft.com/office/drawing/2014/main" xmlns="" id="{33B9AD35-021E-4647-9690-CD465A39861E}"/>
                      </a:ext>
                    </a:extLst>
                  </p:cNvPr>
                  <p:cNvSpPr/>
                  <p:nvPr/>
                </p:nvSpPr>
                <p:spPr>
                  <a:xfrm>
                    <a:off x="2682756" y="3599592"/>
                    <a:ext cx="283442" cy="256012"/>
                  </a:xfrm>
                  <a:prstGeom prst="ellipse">
                    <a:avLst/>
                  </a:prstGeom>
                  <a:noFill/>
                  <a:ln w="63500">
                    <a:solidFill>
                      <a:srgbClr val="01537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5" name="Овал 54">
                    <a:extLst>
                      <a:ext uri="{FF2B5EF4-FFF2-40B4-BE49-F238E27FC236}">
                        <a16:creationId xmlns:a16="http://schemas.microsoft.com/office/drawing/2014/main" xmlns="" id="{51C7342B-3D8F-48F0-8A37-F2B359808920}"/>
                      </a:ext>
                    </a:extLst>
                  </p:cNvPr>
                  <p:cNvSpPr/>
                  <p:nvPr/>
                </p:nvSpPr>
                <p:spPr>
                  <a:xfrm>
                    <a:off x="5997546" y="3742623"/>
                    <a:ext cx="283442" cy="256012"/>
                  </a:xfrm>
                  <a:prstGeom prst="ellipse">
                    <a:avLst/>
                  </a:prstGeom>
                  <a:noFill/>
                  <a:ln w="63500">
                    <a:solidFill>
                      <a:srgbClr val="01537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6" name="Овал 55">
                    <a:extLst>
                      <a:ext uri="{FF2B5EF4-FFF2-40B4-BE49-F238E27FC236}">
                        <a16:creationId xmlns:a16="http://schemas.microsoft.com/office/drawing/2014/main" xmlns="" id="{B6DEA8F7-9BFA-4E28-ABB9-8588332C58CD}"/>
                      </a:ext>
                    </a:extLst>
                  </p:cNvPr>
                  <p:cNvSpPr/>
                  <p:nvPr/>
                </p:nvSpPr>
                <p:spPr>
                  <a:xfrm>
                    <a:off x="4351904" y="2298643"/>
                    <a:ext cx="283442" cy="256012"/>
                  </a:xfrm>
                  <a:prstGeom prst="ellipse">
                    <a:avLst/>
                  </a:prstGeom>
                  <a:noFill/>
                  <a:ln w="63500">
                    <a:solidFill>
                      <a:srgbClr val="01537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7" name="Овал 56">
                    <a:extLst>
                      <a:ext uri="{FF2B5EF4-FFF2-40B4-BE49-F238E27FC236}">
                        <a16:creationId xmlns:a16="http://schemas.microsoft.com/office/drawing/2014/main" xmlns="" id="{00F6CEA8-A527-4B72-B010-A49564527D09}"/>
                      </a:ext>
                    </a:extLst>
                  </p:cNvPr>
                  <p:cNvSpPr/>
                  <p:nvPr/>
                </p:nvSpPr>
                <p:spPr>
                  <a:xfrm>
                    <a:off x="6083399" y="2042821"/>
                    <a:ext cx="283442" cy="256012"/>
                  </a:xfrm>
                  <a:prstGeom prst="ellipse">
                    <a:avLst/>
                  </a:prstGeom>
                  <a:noFill/>
                  <a:ln w="63500">
                    <a:solidFill>
                      <a:srgbClr val="01537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8" name="Овал 57">
                    <a:extLst>
                      <a:ext uri="{FF2B5EF4-FFF2-40B4-BE49-F238E27FC236}">
                        <a16:creationId xmlns:a16="http://schemas.microsoft.com/office/drawing/2014/main" xmlns="" id="{2F645A23-800F-45C1-AEBB-5BB30DEAB9CF}"/>
                      </a:ext>
                    </a:extLst>
                  </p:cNvPr>
                  <p:cNvSpPr/>
                  <p:nvPr/>
                </p:nvSpPr>
                <p:spPr>
                  <a:xfrm>
                    <a:off x="6124283" y="1417863"/>
                    <a:ext cx="283442" cy="256012"/>
                  </a:xfrm>
                  <a:prstGeom prst="ellipse">
                    <a:avLst/>
                  </a:prstGeom>
                  <a:noFill/>
                  <a:ln w="63500">
                    <a:solidFill>
                      <a:srgbClr val="01537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xmlns="" id="{919EF4A4-B773-4C88-831F-636AD2DB3D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70670" y="1984716"/>
                <a:ext cx="578228" cy="57822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1" name="Picture 4" descr="Белорусский Республиканский Союз Молодежи - mtec.by">
                <a:extLst>
                  <a:ext uri="{FF2B5EF4-FFF2-40B4-BE49-F238E27FC236}">
                    <a16:creationId xmlns:a16="http://schemas.microsoft.com/office/drawing/2014/main" xmlns="" id="{C4E2FBAC-7928-481B-9381-8B1CFDFDBA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208" r="24574"/>
              <a:stretch/>
            </p:blipFill>
            <p:spPr bwMode="auto">
              <a:xfrm>
                <a:off x="3475903" y="3541186"/>
                <a:ext cx="466306" cy="422952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14" descr="Шляпа выпускника – Бесплатные иконки: образование">
                <a:extLst>
                  <a:ext uri="{FF2B5EF4-FFF2-40B4-BE49-F238E27FC236}">
                    <a16:creationId xmlns:a16="http://schemas.microsoft.com/office/drawing/2014/main" xmlns="" id="{63B1AF3C-E10C-47B5-866B-81B945B85B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5" t="19785" r="4425" b="15657"/>
              <a:stretch/>
            </p:blipFill>
            <p:spPr bwMode="auto">
              <a:xfrm>
                <a:off x="5784471" y="2608526"/>
                <a:ext cx="641238" cy="4456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18" descr="здоровый образ жизни люди логотип шаблон вектор значок PNG , органический,  персонаж, зеленый PNG картинки и пнг рисунок для бесплатной загрузки">
                <a:extLst>
                  <a:ext uri="{FF2B5EF4-FFF2-40B4-BE49-F238E27FC236}">
                    <a16:creationId xmlns:a16="http://schemas.microsoft.com/office/drawing/2014/main" xmlns="" id="{48A5E5DB-5F97-4988-A01F-86A5F8C823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500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80" t="31630" r="24861" b="31038"/>
              <a:stretch/>
            </p:blipFill>
            <p:spPr bwMode="auto">
              <a:xfrm>
                <a:off x="7693247" y="3257710"/>
                <a:ext cx="623501" cy="45945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xmlns="" id="{948ED4E9-032D-457B-9731-7403BC8F8B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94010" y="4333803"/>
                <a:ext cx="736795" cy="46049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xmlns="" id="{2D7BEA9C-F649-4E06-B3F1-6041D111D5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95510" y="3021456"/>
                <a:ext cx="566336" cy="56562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xmlns="" id="{2810B769-14FD-4AAE-895C-4CD08CC06C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91184" y="3902053"/>
                <a:ext cx="827627" cy="82762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7" name="Picture 30" descr="Какие символы ассоциируются у кормянцев с Победой? - Зара над Сожам">
                <a:extLst>
                  <a:ext uri="{FF2B5EF4-FFF2-40B4-BE49-F238E27FC236}">
                    <a16:creationId xmlns:a16="http://schemas.microsoft.com/office/drawing/2014/main" xmlns="" id="{75E18621-A835-4705-A5A0-1C66776E9F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12977" y="1738402"/>
                <a:ext cx="1073801" cy="7780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xmlns="" id="{5303C866-A09C-4B40-BE5F-7093CFD46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4412" y="321755"/>
              <a:ext cx="428786" cy="6305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9" name="Picture 2">
            <a:extLst>
              <a:ext uri="{FF2B5EF4-FFF2-40B4-BE49-F238E27FC236}">
                <a16:creationId xmlns:a16="http://schemas.microsoft.com/office/drawing/2014/main" xmlns="" id="{394C9906-987E-4EE6-A06F-3D8EDC5E6A7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37"/>
          <a:stretch/>
        </p:blipFill>
        <p:spPr bwMode="auto">
          <a:xfrm>
            <a:off x="3683006" y="657747"/>
            <a:ext cx="332140" cy="36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147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xmlns="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31" y="110167"/>
            <a:ext cx="638352" cy="72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59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4E928232-B3B4-4934-9E57-8C57DB4C086A}"/>
              </a:ext>
            </a:extLst>
          </p:cNvPr>
          <p:cNvGrpSpPr/>
          <p:nvPr userDrawn="1"/>
        </p:nvGrpSpPr>
        <p:grpSpPr>
          <a:xfrm>
            <a:off x="8717280" y="5969172"/>
            <a:ext cx="3523488" cy="920860"/>
            <a:chOff x="4194048" y="4547616"/>
            <a:chExt cx="3523488" cy="920860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xmlns="" id="{1404DFEF-7C4D-4C14-B848-A006668917C6}"/>
                </a:ext>
              </a:extLst>
            </p:cNvPr>
            <p:cNvSpPr/>
            <p:nvPr/>
          </p:nvSpPr>
          <p:spPr>
            <a:xfrm>
              <a:off x="4194048" y="4547616"/>
              <a:ext cx="3523488" cy="920860"/>
            </a:xfrm>
            <a:custGeom>
              <a:avLst/>
              <a:gdLst>
                <a:gd name="connsiteX0" fmla="*/ 12192 w 3523488"/>
                <a:gd name="connsiteY0" fmla="*/ 585216 h 877824"/>
                <a:gd name="connsiteX1" fmla="*/ 670560 w 3523488"/>
                <a:gd name="connsiteY1" fmla="*/ 573024 h 877824"/>
                <a:gd name="connsiteX2" fmla="*/ 658368 w 3523488"/>
                <a:gd name="connsiteY2" fmla="*/ 316992 h 877824"/>
                <a:gd name="connsiteX3" fmla="*/ 1341120 w 3523488"/>
                <a:gd name="connsiteY3" fmla="*/ 304800 h 877824"/>
                <a:gd name="connsiteX4" fmla="*/ 1341120 w 3523488"/>
                <a:gd name="connsiteY4" fmla="*/ 0 h 877824"/>
                <a:gd name="connsiteX5" fmla="*/ 3523488 w 3523488"/>
                <a:gd name="connsiteY5" fmla="*/ 0 h 877824"/>
                <a:gd name="connsiteX6" fmla="*/ 3511296 w 3523488"/>
                <a:gd name="connsiteY6" fmla="*/ 877824 h 877824"/>
                <a:gd name="connsiteX7" fmla="*/ 3511296 w 3523488"/>
                <a:gd name="connsiteY7" fmla="*/ 853440 h 877824"/>
                <a:gd name="connsiteX8" fmla="*/ 0 w 3523488"/>
                <a:gd name="connsiteY8" fmla="*/ 865632 h 877824"/>
                <a:gd name="connsiteX9" fmla="*/ 12192 w 3523488"/>
                <a:gd name="connsiteY9" fmla="*/ 585216 h 877824"/>
                <a:gd name="connsiteX0" fmla="*/ 12192 w 3535680"/>
                <a:gd name="connsiteY0" fmla="*/ 585216 h 940615"/>
                <a:gd name="connsiteX1" fmla="*/ 670560 w 3535680"/>
                <a:gd name="connsiteY1" fmla="*/ 573024 h 940615"/>
                <a:gd name="connsiteX2" fmla="*/ 658368 w 3535680"/>
                <a:gd name="connsiteY2" fmla="*/ 316992 h 940615"/>
                <a:gd name="connsiteX3" fmla="*/ 1341120 w 3535680"/>
                <a:gd name="connsiteY3" fmla="*/ 304800 h 940615"/>
                <a:gd name="connsiteX4" fmla="*/ 1341120 w 3535680"/>
                <a:gd name="connsiteY4" fmla="*/ 0 h 940615"/>
                <a:gd name="connsiteX5" fmla="*/ 3523488 w 3535680"/>
                <a:gd name="connsiteY5" fmla="*/ 0 h 940615"/>
                <a:gd name="connsiteX6" fmla="*/ 3511296 w 3535680"/>
                <a:gd name="connsiteY6" fmla="*/ 877824 h 940615"/>
                <a:gd name="connsiteX7" fmla="*/ 3535680 w 3535680"/>
                <a:gd name="connsiteY7" fmla="*/ 940615 h 940615"/>
                <a:gd name="connsiteX8" fmla="*/ 0 w 3535680"/>
                <a:gd name="connsiteY8" fmla="*/ 865632 h 940615"/>
                <a:gd name="connsiteX9" fmla="*/ 12192 w 3535680"/>
                <a:gd name="connsiteY9" fmla="*/ 585216 h 940615"/>
                <a:gd name="connsiteX0" fmla="*/ 0 w 3523488"/>
                <a:gd name="connsiteY0" fmla="*/ 585216 h 965261"/>
                <a:gd name="connsiteX1" fmla="*/ 658368 w 3523488"/>
                <a:gd name="connsiteY1" fmla="*/ 573024 h 965261"/>
                <a:gd name="connsiteX2" fmla="*/ 646176 w 3523488"/>
                <a:gd name="connsiteY2" fmla="*/ 316992 h 965261"/>
                <a:gd name="connsiteX3" fmla="*/ 1328928 w 3523488"/>
                <a:gd name="connsiteY3" fmla="*/ 304800 h 965261"/>
                <a:gd name="connsiteX4" fmla="*/ 1328928 w 3523488"/>
                <a:gd name="connsiteY4" fmla="*/ 0 h 965261"/>
                <a:gd name="connsiteX5" fmla="*/ 3511296 w 3523488"/>
                <a:gd name="connsiteY5" fmla="*/ 0 h 965261"/>
                <a:gd name="connsiteX6" fmla="*/ 3499104 w 3523488"/>
                <a:gd name="connsiteY6" fmla="*/ 877824 h 965261"/>
                <a:gd name="connsiteX7" fmla="*/ 3523488 w 3523488"/>
                <a:gd name="connsiteY7" fmla="*/ 940615 h 965261"/>
                <a:gd name="connsiteX8" fmla="*/ 0 w 3523488"/>
                <a:gd name="connsiteY8" fmla="*/ 965261 h 965261"/>
                <a:gd name="connsiteX9" fmla="*/ 0 w 3523488"/>
                <a:gd name="connsiteY9" fmla="*/ 585216 h 965261"/>
                <a:gd name="connsiteX0" fmla="*/ 0 w 3523488"/>
                <a:gd name="connsiteY0" fmla="*/ 585216 h 940615"/>
                <a:gd name="connsiteX1" fmla="*/ 658368 w 3523488"/>
                <a:gd name="connsiteY1" fmla="*/ 573024 h 940615"/>
                <a:gd name="connsiteX2" fmla="*/ 646176 w 3523488"/>
                <a:gd name="connsiteY2" fmla="*/ 316992 h 940615"/>
                <a:gd name="connsiteX3" fmla="*/ 1328928 w 3523488"/>
                <a:gd name="connsiteY3" fmla="*/ 304800 h 940615"/>
                <a:gd name="connsiteX4" fmla="*/ 1328928 w 3523488"/>
                <a:gd name="connsiteY4" fmla="*/ 0 h 940615"/>
                <a:gd name="connsiteX5" fmla="*/ 3511296 w 3523488"/>
                <a:gd name="connsiteY5" fmla="*/ 0 h 940615"/>
                <a:gd name="connsiteX6" fmla="*/ 3499104 w 3523488"/>
                <a:gd name="connsiteY6" fmla="*/ 877824 h 940615"/>
                <a:gd name="connsiteX7" fmla="*/ 3523488 w 3523488"/>
                <a:gd name="connsiteY7" fmla="*/ 940615 h 940615"/>
                <a:gd name="connsiteX8" fmla="*/ 12192 w 3523488"/>
                <a:gd name="connsiteY8" fmla="*/ 940354 h 940615"/>
                <a:gd name="connsiteX9" fmla="*/ 0 w 3523488"/>
                <a:gd name="connsiteY9" fmla="*/ 585216 h 94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3488" h="940615">
                  <a:moveTo>
                    <a:pt x="0" y="585216"/>
                  </a:moveTo>
                  <a:lnTo>
                    <a:pt x="658368" y="573024"/>
                  </a:lnTo>
                  <a:lnTo>
                    <a:pt x="646176" y="316992"/>
                  </a:lnTo>
                  <a:lnTo>
                    <a:pt x="1328928" y="304800"/>
                  </a:lnTo>
                  <a:lnTo>
                    <a:pt x="1328928" y="0"/>
                  </a:lnTo>
                  <a:lnTo>
                    <a:pt x="3511296" y="0"/>
                  </a:lnTo>
                  <a:lnTo>
                    <a:pt x="3499104" y="877824"/>
                  </a:lnTo>
                  <a:lnTo>
                    <a:pt x="3523488" y="940615"/>
                  </a:lnTo>
                  <a:lnTo>
                    <a:pt x="12192" y="940354"/>
                  </a:lnTo>
                  <a:lnTo>
                    <a:pt x="0" y="585216"/>
                  </a:lnTo>
                  <a:close/>
                </a:path>
              </a:pathLst>
            </a:custGeom>
            <a:gradFill>
              <a:gsLst>
                <a:gs pos="0">
                  <a:srgbClr val="DDFFF0"/>
                </a:gs>
                <a:gs pos="100000">
                  <a:srgbClr val="63F3A4"/>
                </a:gs>
              </a:gsLst>
              <a:lin ang="18900000" scaled="1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B3B43E56-7F69-4F5F-82D8-691AA22D44FE}"/>
                </a:ext>
              </a:extLst>
            </p:cNvPr>
            <p:cNvSpPr/>
            <p:nvPr/>
          </p:nvSpPr>
          <p:spPr>
            <a:xfrm>
              <a:off x="4194791" y="5129336"/>
              <a:ext cx="3492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400" dirty="0"/>
                <a:t>ШАГ 1. «МЫ УЗНАЁМ»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xmlns="" id="{97DF1628-634A-43F9-A47E-CCB70A6015B4}"/>
                </a:ext>
              </a:extLst>
            </p:cNvPr>
            <p:cNvSpPr/>
            <p:nvPr/>
          </p:nvSpPr>
          <p:spPr>
            <a:xfrm>
              <a:off x="4842791" y="4849590"/>
              <a:ext cx="2844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r>
                <a:rPr lang="ru-RU" sz="1400" dirty="0">
                  <a:sym typeface="Calibri"/>
                </a:rPr>
                <a:t>  ШАГ 2. «МЫ РАЗМЫШЛЯЕМ»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3F180BA5-A3EB-416B-9A6D-0E4A06D797A5}"/>
                </a:ext>
              </a:extLst>
            </p:cNvPr>
            <p:cNvSpPr/>
            <p:nvPr/>
          </p:nvSpPr>
          <p:spPr>
            <a:xfrm>
              <a:off x="5517209" y="4565717"/>
              <a:ext cx="216958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</a:pPr>
              <a:r>
                <a:rPr lang="ru-RU" sz="1400" dirty="0">
                  <a:sym typeface="Calibri"/>
                </a:rPr>
                <a:t>ШАГ 3. «МЫ ДЕЙСТВУЕМ» </a:t>
              </a:r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57367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xmlns="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xmlns="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xmlns="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xmlns="" id="{006997AA-2D22-4AD6-92AE-556F6B824431}"/>
              </a:ext>
            </a:extLst>
          </p:cNvPr>
          <p:cNvSpPr txBox="1">
            <a:spLocks/>
          </p:cNvSpPr>
          <p:nvPr userDrawn="1"/>
        </p:nvSpPr>
        <p:spPr>
          <a:xfrm>
            <a:off x="931638" y="6333457"/>
            <a:ext cx="10181402" cy="31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Информация предоставлена Белорусским телеграфных агентством БЕЛТА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www.belta.by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xmlns="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0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39817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31620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65601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446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43808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03237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9793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9740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5070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61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4.wdp"/><Relationship Id="rId5" Type="http://schemas.openxmlformats.org/officeDocument/2006/relationships/image" Target="../media/image58.png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5" Type="http://schemas.openxmlformats.org/officeDocument/2006/relationships/image" Target="../media/image60.png"/><Relationship Id="rId4" Type="http://schemas.microsoft.com/office/2007/relationships/hdphoto" Target="../media/hdphoto1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" Target="slide4.xml"/><Relationship Id="rId7" Type="http://schemas.openxmlformats.org/officeDocument/2006/relationships/image" Target="../media/image1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0.xml"/><Relationship Id="rId5" Type="http://schemas.openxmlformats.org/officeDocument/2006/relationships/slide" Target="slide8.xml"/><Relationship Id="rId4" Type="http://schemas.openxmlformats.org/officeDocument/2006/relationships/slide" Target="slide6.xml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" Target="slide2.xml"/><Relationship Id="rId7" Type="http://schemas.openxmlformats.org/officeDocument/2006/relationships/image" Target="../media/image2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8.png"/><Relationship Id="rId12" Type="http://schemas.openxmlformats.org/officeDocument/2006/relationships/slide" Target="slide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11" Type="http://schemas.microsoft.com/office/2007/relationships/hdphoto" Target="../media/hdphoto7.wdp"/><Relationship Id="rId5" Type="http://schemas.openxmlformats.org/officeDocument/2006/relationships/slide" Target="slide2.xml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3.xml"/><Relationship Id="rId9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12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slide" Target="slide2.xml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hyperlink" Target="https://www.nlb.by/content/chitatelyu/v-pomoshch-issledovatelyu/" TargetMode="External"/><Relationship Id="rId3" Type="http://schemas.openxmlformats.org/officeDocument/2006/relationships/image" Target="../media/image17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35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6" Type="http://schemas.openxmlformats.org/officeDocument/2006/relationships/slide" Target="slide7.xml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34.png"/><Relationship Id="rId5" Type="http://schemas.openxmlformats.org/officeDocument/2006/relationships/diagramData" Target="../diagrams/data1.xml"/><Relationship Id="rId15" Type="http://schemas.microsoft.com/office/2007/relationships/hdphoto" Target="../media/hdphoto8.wdp"/><Relationship Id="rId10" Type="http://schemas.openxmlformats.org/officeDocument/2006/relationships/hyperlink" Target="https://ndtp.by/" TargetMode="External"/><Relationship Id="rId4" Type="http://schemas.openxmlformats.org/officeDocument/2006/relationships/slide" Target="slide2.xml"/><Relationship Id="rId9" Type="http://schemas.microsoft.com/office/2007/relationships/diagramDrawing" Target="../diagrams/drawing1.xml"/><Relationship Id="rId1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hyperlink" Target="https://www.nlb.by/content/chitatelyu/v-pomoshch-issledovatelyu/" TargetMode="External"/><Relationship Id="rId18" Type="http://schemas.openxmlformats.org/officeDocument/2006/relationships/image" Target="../media/image39.jpg"/><Relationship Id="rId26" Type="http://schemas.openxmlformats.org/officeDocument/2006/relationships/image" Target="../media/image45.png"/><Relationship Id="rId3" Type="http://schemas.openxmlformats.org/officeDocument/2006/relationships/image" Target="../media/image17.png"/><Relationship Id="rId21" Type="http://schemas.microsoft.com/office/2007/relationships/hdphoto" Target="../media/hdphoto9.wdp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35.png"/><Relationship Id="rId17" Type="http://schemas.openxmlformats.org/officeDocument/2006/relationships/image" Target="../media/image38.png"/><Relationship Id="rId25" Type="http://schemas.openxmlformats.org/officeDocument/2006/relationships/image" Target="../media/image44.png"/><Relationship Id="rId3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29" Type="http://schemas.microsoft.com/office/2007/relationships/hdphoto" Target="../media/hdphoto12.wdp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34.png"/><Relationship Id="rId24" Type="http://schemas.openxmlformats.org/officeDocument/2006/relationships/image" Target="../media/image43.png"/><Relationship Id="rId32" Type="http://schemas.openxmlformats.org/officeDocument/2006/relationships/hyperlink" Target="https://e-vedy.adu.by/" TargetMode="External"/><Relationship Id="rId5" Type="http://schemas.openxmlformats.org/officeDocument/2006/relationships/diagramData" Target="../diagrams/data2.xml"/><Relationship Id="rId15" Type="http://schemas.microsoft.com/office/2007/relationships/hdphoto" Target="../media/hdphoto8.wdp"/><Relationship Id="rId23" Type="http://schemas.microsoft.com/office/2007/relationships/hdphoto" Target="../media/hdphoto10.wdp"/><Relationship Id="rId28" Type="http://schemas.openxmlformats.org/officeDocument/2006/relationships/image" Target="../media/image46.png"/><Relationship Id="rId10" Type="http://schemas.openxmlformats.org/officeDocument/2006/relationships/hyperlink" Target="https://ndtp.by/" TargetMode="External"/><Relationship Id="rId19" Type="http://schemas.openxmlformats.org/officeDocument/2006/relationships/image" Target="../media/image40.png"/><Relationship Id="rId31" Type="http://schemas.openxmlformats.org/officeDocument/2006/relationships/slide" Target="slide6.xml"/><Relationship Id="rId4" Type="http://schemas.openxmlformats.org/officeDocument/2006/relationships/slide" Target="slide2.xml"/><Relationship Id="rId9" Type="http://schemas.microsoft.com/office/2007/relationships/diagramDrawing" Target="../diagrams/drawing2.xml"/><Relationship Id="rId14" Type="http://schemas.openxmlformats.org/officeDocument/2006/relationships/image" Target="../media/image36.png"/><Relationship Id="rId22" Type="http://schemas.openxmlformats.org/officeDocument/2006/relationships/image" Target="../media/image42.png"/><Relationship Id="rId27" Type="http://schemas.microsoft.com/office/2007/relationships/hdphoto" Target="../media/hdphoto11.wdp"/><Relationship Id="rId30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2.xml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clck.ru/3DQjma" TargetMode="External"/><Relationship Id="rId5" Type="http://schemas.openxmlformats.org/officeDocument/2006/relationships/image" Target="../media/image49.png"/><Relationship Id="rId10" Type="http://schemas.microsoft.com/office/2007/relationships/hdphoto" Target="../media/hdphoto13.wdp"/><Relationship Id="rId4" Type="http://schemas.openxmlformats.org/officeDocument/2006/relationships/image" Target="../media/image17.png"/><Relationship Id="rId9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jpeg"/><Relationship Id="rId3" Type="http://schemas.openxmlformats.org/officeDocument/2006/relationships/slide" Target="slide2.xml"/><Relationship Id="rId7" Type="http://schemas.openxmlformats.org/officeDocument/2006/relationships/image" Target="../media/image50.png"/><Relationship Id="rId12" Type="http://schemas.openxmlformats.org/officeDocument/2006/relationships/image" Target="../media/image54.jpeg"/><Relationship Id="rId2" Type="http://schemas.openxmlformats.org/officeDocument/2006/relationships/notesSlide" Target="../notesSlides/notesSlide8.xml"/><Relationship Id="rId16" Type="http://schemas.openxmlformats.org/officeDocument/2006/relationships/slide" Target="slide8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edu.gov.by/sistema-obrazovaniya/obshchestvennye-sovety/obshchestvennye-sovety/sovet-molodykh-uchenykh-pri-ministerstve-obrazovaniya-respubliki-belarus/mediafayly/%D0%9F%D1%80%D0%BE%D0%BC%D0%BE_%D1%80%D0%BE%D0%BB%D0%B8%D0%BA_%D0%A1%D0%BE%D0%B2%D0%B5%D1%82%D0%B0_%D0%BC%D0%BE%D0%BB%D0%BE%D0%B4%D1%8B%D1%85_%D1%83%D1%87%D0%B5%D0%BD%D1%8B%D1%85.mp4" TargetMode="External"/><Relationship Id="rId11" Type="http://schemas.openxmlformats.org/officeDocument/2006/relationships/image" Target="../media/image53.jpeg"/><Relationship Id="rId5" Type="http://schemas.openxmlformats.org/officeDocument/2006/relationships/image" Target="../media/image49.png"/><Relationship Id="rId15" Type="http://schemas.openxmlformats.org/officeDocument/2006/relationships/image" Target="../media/image57.jpeg"/><Relationship Id="rId10" Type="http://schemas.openxmlformats.org/officeDocument/2006/relationships/image" Target="../media/image52.jpeg"/><Relationship Id="rId4" Type="http://schemas.openxmlformats.org/officeDocument/2006/relationships/image" Target="../media/image17.png"/><Relationship Id="rId9" Type="http://schemas.microsoft.com/office/2007/relationships/hdphoto" Target="../media/hdphoto13.wdp"/><Relationship Id="rId14" Type="http://schemas.openxmlformats.org/officeDocument/2006/relationships/image" Target="../media/image5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 txBox="1"/>
          <p:nvPr/>
        </p:nvSpPr>
        <p:spPr>
          <a:xfrm>
            <a:off x="6841474" y="4369849"/>
            <a:ext cx="5431315" cy="35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b="1" i="1" dirty="0">
                <a:latin typeface="Arial"/>
                <a:ea typeface="Arial"/>
                <a:cs typeface="Arial"/>
                <a:sym typeface="Arial"/>
              </a:rPr>
              <a:t>(о деятельности органов ученического самоуправления; молодежный парламент; Совет молодых ученых при Министерстве образования Республики Беларусь; </a:t>
            </a:r>
          </a:p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b="1" i="1" dirty="0">
                <a:latin typeface="Arial"/>
                <a:ea typeface="Arial"/>
                <a:cs typeface="Arial"/>
                <a:sym typeface="Arial"/>
              </a:rPr>
              <a:t>идеи для развития своего региона)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94;p25">
            <a:extLst>
              <a:ext uri="{FF2B5EF4-FFF2-40B4-BE49-F238E27FC236}">
                <a16:creationId xmlns:a16="http://schemas.microsoft.com/office/drawing/2014/main" xmlns="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6841474" y="2787778"/>
            <a:ext cx="5563518" cy="171060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800" b="1" i="1" dirty="0">
                <a:solidFill>
                  <a:srgbClr val="09763A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Наши инициативы здесь и сейчас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40F1C92-0742-42D6-B505-A5E22FAAC399}"/>
              </a:ext>
            </a:extLst>
          </p:cNvPr>
          <p:cNvSpPr/>
          <p:nvPr/>
        </p:nvSpPr>
        <p:spPr>
          <a:xfrm>
            <a:off x="5180309" y="6182810"/>
            <a:ext cx="2052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Calibri"/>
                <a:ea typeface="Calibri"/>
                <a:cs typeface="Calibri"/>
                <a:sym typeface="Calibri"/>
              </a:rPr>
              <a:t>Сентябрь, 2024 год</a:t>
            </a:r>
            <a:endParaRPr lang="ru-RU" dirty="0"/>
          </a:p>
        </p:txBody>
      </p:sp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8A49039C-F13C-4B48-9121-42C156398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4173" y="1937545"/>
            <a:ext cx="952959" cy="9529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A42B439-F726-4E4B-A4FA-998121FD8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749" y="2079352"/>
            <a:ext cx="6180975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93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10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1F980E-AF6C-4CBB-8065-FDCCA508CBFC}"/>
              </a:ext>
            </a:extLst>
          </p:cNvPr>
          <p:cNvSpPr txBox="1"/>
          <p:nvPr/>
        </p:nvSpPr>
        <p:spPr>
          <a:xfrm>
            <a:off x="2763919" y="258066"/>
            <a:ext cx="9021457" cy="701731"/>
          </a:xfrm>
          <a:prstGeom prst="rect">
            <a:avLst/>
          </a:prstGeom>
          <a:solidFill>
            <a:srgbClr val="EEF2F8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algn="just">
              <a:lnSpc>
                <a:spcPct val="90000"/>
              </a:lnSpc>
              <a:spcAft>
                <a:spcPts val="600"/>
              </a:spcAft>
            </a:pP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 в Республике осуществляется поддержка одаренной и талантливой молодежи?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30235C9C-7389-44B7-AA59-D44435350E42}"/>
              </a:ext>
            </a:extLst>
          </p:cNvPr>
          <p:cNvSpPr/>
          <p:nvPr/>
        </p:nvSpPr>
        <p:spPr>
          <a:xfrm>
            <a:off x="1111534" y="258064"/>
            <a:ext cx="1879272" cy="788538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5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91" y="1065136"/>
            <a:ext cx="514061" cy="514061"/>
          </a:xfrm>
          <a:prstGeom prst="rect">
            <a:avLst/>
          </a:prstGeom>
        </p:spPr>
      </p:pic>
      <p:sp>
        <p:nvSpPr>
          <p:cNvPr id="19" name="Ответ">
            <a:extLst>
              <a:ext uri="{FF2B5EF4-FFF2-40B4-BE49-F238E27FC236}">
                <a16:creationId xmlns:a16="http://schemas.microsoft.com/office/drawing/2014/main" xmlns="" id="{8D9D1976-6D41-4DB7-A8CD-D02E1F692670}"/>
              </a:ext>
            </a:extLst>
          </p:cNvPr>
          <p:cNvSpPr/>
          <p:nvPr/>
        </p:nvSpPr>
        <p:spPr>
          <a:xfrm>
            <a:off x="1134211" y="1182780"/>
            <a:ext cx="10651165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16" name="назад">
            <a:hlinkClick r:id="rId4" action="ppaction://hlinksldjump"/>
            <a:extLst>
              <a:ext uri="{FF2B5EF4-FFF2-40B4-BE49-F238E27FC236}">
                <a16:creationId xmlns:a16="http://schemas.microsoft.com/office/drawing/2014/main" xmlns="" id="{857D5BD7-27D1-4548-B4C8-AAE9049E34BF}"/>
              </a:ext>
            </a:extLst>
          </p:cNvPr>
          <p:cNvSpPr/>
          <p:nvPr/>
        </p:nvSpPr>
        <p:spPr>
          <a:xfrm>
            <a:off x="8904020" y="1182780"/>
            <a:ext cx="2900957" cy="421326"/>
          </a:xfrm>
          <a:prstGeom prst="roundRect">
            <a:avLst>
              <a:gd name="adj" fmla="val 26121"/>
            </a:avLst>
          </a:prstGeom>
          <a:solidFill>
            <a:srgbClr val="3660A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Вернуться назад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A830C8B3-F53C-49B2-A915-E10E5983810C}"/>
              </a:ext>
            </a:extLst>
          </p:cNvPr>
          <p:cNvSpPr/>
          <p:nvPr/>
        </p:nvSpPr>
        <p:spPr>
          <a:xfrm>
            <a:off x="483790" y="4408281"/>
            <a:ext cx="4500961" cy="197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В 1996 году в соответствии с указами Главы государства в Республике Беларусь созданы </a:t>
            </a:r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Специальный фонд Президента Республики Беларусь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 социальной поддержке одаренных учащихся и студентов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, и </a:t>
            </a:r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Специальный фонд Президента Республики Беларусь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 поддержке талантливой молодежи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85" y="1765590"/>
            <a:ext cx="4441667" cy="248120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E383A9FA-6DAE-4F3C-A333-FF49AB3498FA}"/>
              </a:ext>
            </a:extLst>
          </p:cNvPr>
          <p:cNvSpPr/>
          <p:nvPr/>
        </p:nvSpPr>
        <p:spPr>
          <a:xfrm>
            <a:off x="5168348" y="1814003"/>
            <a:ext cx="6652752" cy="299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300"/>
              </a:spcAft>
            </a:pP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Этими фондами осуществляется </a:t>
            </a:r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выплата стипендий и установленных видов премий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оказание единовременной материальной помощи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just">
              <a:lnSpc>
                <a:spcPct val="90000"/>
              </a:lnSpc>
              <a:spcAft>
                <a:spcPts val="300"/>
              </a:spcAft>
            </a:pP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Средства фондов используются </a:t>
            </a:r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при проведении 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национальных и международных студенческих научных </a:t>
            </a:r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конференций, конкурсов, семинаров, олимпиад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, а также для </a:t>
            </a:r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финансирования участия творческой молодежи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в международных конкурсах, выставках, симпозиумах и других акциях в области культуры и искусства.</a:t>
            </a:r>
          </a:p>
          <a:p>
            <a:pPr algn="just">
              <a:lnSpc>
                <a:spcPct val="90000"/>
              </a:lnSpc>
              <a:spcAft>
                <a:spcPts val="300"/>
              </a:spcAft>
            </a:pP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Одаренные и талантливые молодые люди имеют возможность с юных лет развивать свои способности и совершенствовать мастерство более чем </a:t>
            </a:r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в 500 детских школах искусств, колледжах и училищах, творческих учреждениях высшего образования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.             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C9C0A064-8E12-435E-A989-76A027492421}"/>
              </a:ext>
            </a:extLst>
          </p:cNvPr>
          <p:cNvSpPr/>
          <p:nvPr/>
        </p:nvSpPr>
        <p:spPr>
          <a:xfrm>
            <a:off x="5168347" y="5111835"/>
            <a:ext cx="6570263" cy="798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300"/>
              </a:spcAft>
            </a:pP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При поддержке государства в Беларуси ежегодно </a:t>
            </a:r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проводятся олимпиады, региональные, республиканские и международные конкурсы, выставки детского и молодежного творчества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скрыть">
            <a:extLst>
              <a:ext uri="{FF2B5EF4-FFF2-40B4-BE49-F238E27FC236}">
                <a16:creationId xmlns:a16="http://schemas.microsoft.com/office/drawing/2014/main" xmlns="" id="{28AC048F-0023-467A-868A-BB5B2CD533FA}"/>
              </a:ext>
            </a:extLst>
          </p:cNvPr>
          <p:cNvSpPr/>
          <p:nvPr/>
        </p:nvSpPr>
        <p:spPr>
          <a:xfrm>
            <a:off x="0" y="1734049"/>
            <a:ext cx="12192000" cy="5116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641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6E3E97ED-BA12-4F82-981F-D1BE0B4EBCDA}"/>
              </a:ext>
            </a:extLst>
          </p:cNvPr>
          <p:cNvGrpSpPr/>
          <p:nvPr/>
        </p:nvGrpSpPr>
        <p:grpSpPr>
          <a:xfrm>
            <a:off x="7655940" y="2395479"/>
            <a:ext cx="3192940" cy="2235570"/>
            <a:chOff x="7576009" y="2395479"/>
            <a:chExt cx="3055268" cy="214107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xmlns="" id="{2F0F60A0-88A7-4B1A-A146-98C561DE1A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271"/>
            <a:stretch/>
          </p:blipFill>
          <p:spPr bwMode="auto">
            <a:xfrm>
              <a:off x="7576009" y="2395479"/>
              <a:ext cx="3055268" cy="2141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xmlns="" id="{E03A2F6C-EAB5-46D7-B72F-08BB384B1CBE}"/>
                </a:ext>
              </a:extLst>
            </p:cNvPr>
            <p:cNvSpPr/>
            <p:nvPr/>
          </p:nvSpPr>
          <p:spPr>
            <a:xfrm>
              <a:off x="9187187" y="4091076"/>
              <a:ext cx="171141" cy="4454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9" name="Google Shape;199;p25"/>
          <p:cNvSpPr txBox="1"/>
          <p:nvPr/>
        </p:nvSpPr>
        <p:spPr>
          <a:xfrm>
            <a:off x="7091191" y="5680504"/>
            <a:ext cx="4968608" cy="35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b="1" i="1" dirty="0">
                <a:latin typeface="Arial"/>
                <a:ea typeface="Arial"/>
                <a:cs typeface="Arial"/>
                <a:sym typeface="Arial"/>
              </a:rPr>
              <a:t>(о волонтерской деятельности; волонтерские отряды)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94;p25">
            <a:extLst>
              <a:ext uri="{FF2B5EF4-FFF2-40B4-BE49-F238E27FC236}">
                <a16:creationId xmlns:a16="http://schemas.microsoft.com/office/drawing/2014/main" xmlns="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7091191" y="4479709"/>
            <a:ext cx="5100809" cy="13217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400" b="1" i="1" dirty="0">
                <a:solidFill>
                  <a:srgbClr val="09763A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Молодежь – </a:t>
            </a:r>
            <a:br>
              <a:rPr lang="ru-RU" sz="4400" b="1" i="1" dirty="0">
                <a:solidFill>
                  <a:srgbClr val="09763A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4400" b="1" i="1" dirty="0">
                <a:solidFill>
                  <a:srgbClr val="09763A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за милосердие</a:t>
            </a:r>
          </a:p>
        </p:txBody>
      </p:sp>
      <p:sp>
        <p:nvSpPr>
          <p:cNvPr id="9" name="Google Shape;194;p25">
            <a:extLst>
              <a:ext uri="{FF2B5EF4-FFF2-40B4-BE49-F238E27FC236}">
                <a16:creationId xmlns:a16="http://schemas.microsoft.com/office/drawing/2014/main" xmlns="" id="{21CC88D4-5FDD-4A2D-852B-75C3ABB47066}"/>
              </a:ext>
            </a:extLst>
          </p:cNvPr>
          <p:cNvSpPr txBox="1">
            <a:spLocks/>
          </p:cNvSpPr>
          <p:nvPr/>
        </p:nvSpPr>
        <p:spPr>
          <a:xfrm>
            <a:off x="6654266" y="1498597"/>
            <a:ext cx="5196289" cy="143815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800" b="1" dirty="0">
                <a:solidFill>
                  <a:srgbClr val="891114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АНОНС (октябрь)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A7A7912-9510-4F18-B000-1076D303EA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526" y="2324622"/>
            <a:ext cx="6253739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514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</a:t>
            </a:fld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5F78D8B-9EA2-498A-9D5D-3CD4514CBD78}"/>
              </a:ext>
            </a:extLst>
          </p:cNvPr>
          <p:cNvSpPr txBox="1"/>
          <p:nvPr/>
        </p:nvSpPr>
        <p:spPr>
          <a:xfrm>
            <a:off x="4828750" y="246078"/>
            <a:ext cx="6820358" cy="2789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90000"/>
              </a:lnSpc>
              <a:spcAft>
                <a:spcPts val="300"/>
              </a:spcAft>
            </a:pPr>
            <a:r>
              <a:rPr lang="ru-RU" sz="16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Связывайте свое будущее с Беларусью. Это ваша Земля. Здесь, на этой земле, вы всегда будете нужны. Вы здесь будете дома, вы здесь будете хозяевами. Ваши знания, навыки, инициатива – обязательно найдут применение. Вы, молодые, в ответе за нашу Беларусь! Ее благополучие, стабильность, мирное существование – с сегодняшнего дня в ваших руках! Мы все сможем с уверенностью смотреть в будущее, если вы будете стремиться созидать и быть на своей земле хозяевами. Понимать, ценить красоту и добро, уважать мудрые традиции, завещанные нам предками, и стараться оставить после себя как можно больше хорошего для будущих поколений, которые придут на эту землю после нас.</a:t>
            </a:r>
          </a:p>
          <a:p>
            <a:pPr indent="450215" algn="r">
              <a:lnSpc>
                <a:spcPct val="90000"/>
              </a:lnSpc>
              <a:spcAft>
                <a:spcPts val="300"/>
              </a:spcAft>
            </a:pPr>
            <a:r>
              <a:rPr lang="ru-RU" sz="16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А. Г. Лукашенко</a:t>
            </a:r>
          </a:p>
        </p:txBody>
      </p:sp>
      <p:sp>
        <p:nvSpPr>
          <p:cNvPr id="4" name="Вопрос 1">
            <a:hlinkClick r:id="rId2" action="ppaction://hlinksldjump"/>
            <a:extLst>
              <a:ext uri="{FF2B5EF4-FFF2-40B4-BE49-F238E27FC236}">
                <a16:creationId xmlns:a16="http://schemas.microsoft.com/office/drawing/2014/main" xmlns="" id="{7AA4473C-1A15-4CC6-86A5-B1FE67A8DBF1}"/>
              </a:ext>
            </a:extLst>
          </p:cNvPr>
          <p:cNvSpPr/>
          <p:nvPr/>
        </p:nvSpPr>
        <p:spPr>
          <a:xfrm>
            <a:off x="595756" y="4194098"/>
            <a:ext cx="1879272" cy="128740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1</a:t>
            </a:r>
          </a:p>
        </p:txBody>
      </p:sp>
      <p:sp>
        <p:nvSpPr>
          <p:cNvPr id="9" name="Вопрос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7D32A7CC-7B15-4C4F-8C34-0834264788FA}"/>
              </a:ext>
            </a:extLst>
          </p:cNvPr>
          <p:cNvSpPr/>
          <p:nvPr/>
        </p:nvSpPr>
        <p:spPr>
          <a:xfrm>
            <a:off x="2839310" y="4194098"/>
            <a:ext cx="1879272" cy="128740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2</a:t>
            </a:r>
          </a:p>
        </p:txBody>
      </p:sp>
      <p:sp>
        <p:nvSpPr>
          <p:cNvPr id="10" name="Вопрос 3">
            <a:hlinkClick r:id="rId4" action="ppaction://hlinksldjump"/>
            <a:extLst>
              <a:ext uri="{FF2B5EF4-FFF2-40B4-BE49-F238E27FC236}">
                <a16:creationId xmlns:a16="http://schemas.microsoft.com/office/drawing/2014/main" xmlns="" id="{26E4BF1F-4C9E-4371-986B-47B04B40FBC2}"/>
              </a:ext>
            </a:extLst>
          </p:cNvPr>
          <p:cNvSpPr/>
          <p:nvPr/>
        </p:nvSpPr>
        <p:spPr>
          <a:xfrm>
            <a:off x="5082864" y="4194098"/>
            <a:ext cx="1879272" cy="128740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3</a:t>
            </a:r>
          </a:p>
        </p:txBody>
      </p:sp>
      <p:sp>
        <p:nvSpPr>
          <p:cNvPr id="11" name="Вопрос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E79CE975-58C3-4A56-8871-B3B78139E78A}"/>
              </a:ext>
            </a:extLst>
          </p:cNvPr>
          <p:cNvSpPr/>
          <p:nvPr/>
        </p:nvSpPr>
        <p:spPr>
          <a:xfrm>
            <a:off x="7326418" y="4194098"/>
            <a:ext cx="1879272" cy="128740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4</a:t>
            </a:r>
          </a:p>
        </p:txBody>
      </p:sp>
      <p:sp>
        <p:nvSpPr>
          <p:cNvPr id="12" name="Вопрос 5">
            <a:hlinkClick r:id="rId6" action="ppaction://hlinksldjump"/>
            <a:extLst>
              <a:ext uri="{FF2B5EF4-FFF2-40B4-BE49-F238E27FC236}">
                <a16:creationId xmlns:a16="http://schemas.microsoft.com/office/drawing/2014/main" xmlns="" id="{7CBD904D-0213-4510-A72B-B6FB810B6330}"/>
              </a:ext>
            </a:extLst>
          </p:cNvPr>
          <p:cNvSpPr/>
          <p:nvPr/>
        </p:nvSpPr>
        <p:spPr>
          <a:xfrm>
            <a:off x="9569973" y="4194098"/>
            <a:ext cx="1879272" cy="128740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5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5177C59-FA0F-49AD-AE01-8BBCB35499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658" y="5656977"/>
            <a:ext cx="514061" cy="51406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5B7FB8D-6C51-4E16-B829-303A67625F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212" y="5656976"/>
            <a:ext cx="514061" cy="5140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23B47BF-0584-45E0-964F-29E2B60B9D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399" y="5709447"/>
            <a:ext cx="514061" cy="5140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729E15E-5D81-4048-9FC1-263C1A2CFB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320" y="5656975"/>
            <a:ext cx="514061" cy="51406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2BDE43DA-2F7B-4578-BEB0-58ED39260B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082" y="5634133"/>
            <a:ext cx="514061" cy="514061"/>
          </a:xfrm>
          <a:prstGeom prst="rect">
            <a:avLst/>
          </a:prstGeom>
        </p:spPr>
      </p:pic>
      <p:sp>
        <p:nvSpPr>
          <p:cNvPr id="18" name="Заголовок 9">
            <a:extLst>
              <a:ext uri="{FF2B5EF4-FFF2-40B4-BE49-F238E27FC236}">
                <a16:creationId xmlns:a16="http://schemas.microsoft.com/office/drawing/2014/main" xmlns="" id="{DD313903-BD18-4C33-BEB0-DB6AF24B2A6E}"/>
              </a:ext>
            </a:extLst>
          </p:cNvPr>
          <p:cNvSpPr txBox="1">
            <a:spLocks/>
          </p:cNvSpPr>
          <p:nvPr/>
        </p:nvSpPr>
        <p:spPr>
          <a:xfrm>
            <a:off x="2739698" y="2974582"/>
            <a:ext cx="9072460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rgbClr val="09763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SemiLight" panose="020B0502040204020203" pitchFamily="34" charset="0"/>
                <a:ea typeface="+mn-ea"/>
                <a:cs typeface="+mn-cs"/>
              </a:rPr>
              <a:t>Ответьте на вопросы викторины</a:t>
            </a:r>
            <a:endParaRPr lang="x-none" b="1" dirty="0">
              <a:solidFill>
                <a:srgbClr val="09763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ahnschrift SemiLight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9" name="Picture 2" descr="Небольшая викторина) — DRIVE2">
            <a:extLst>
              <a:ext uri="{FF2B5EF4-FFF2-40B4-BE49-F238E27FC236}">
                <a16:creationId xmlns:a16="http://schemas.microsoft.com/office/drawing/2014/main" xmlns="" id="{E621C870-29B5-4540-BF04-B8175FDC2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87" y="2642791"/>
            <a:ext cx="1706311" cy="114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1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xmlns="" id="{3C6FBCF5-3C2F-4B44-9965-798A60217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915" y="5182841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2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xmlns="" id="{07BD60B0-CC51-425F-966D-906A33F1F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371" y="5234902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" name="3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xmlns="" id="{464A3D2C-9824-43F3-BBD7-2A4E2B784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28" y="5250270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" name="4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xmlns="" id="{150FFB68-B16F-4E05-B42B-216AA3140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200" y="5260588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3" name="5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xmlns="" id="{8C6E0501-A3DA-472D-BE1C-C6E457270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7729" y="5234901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3073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3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1F980E-AF6C-4CBB-8065-FDCCA508CBFC}"/>
              </a:ext>
            </a:extLst>
          </p:cNvPr>
          <p:cNvSpPr txBox="1"/>
          <p:nvPr/>
        </p:nvSpPr>
        <p:spPr>
          <a:xfrm>
            <a:off x="2717031" y="246637"/>
            <a:ext cx="9051960" cy="810204"/>
          </a:xfrm>
          <a:prstGeom prst="rect">
            <a:avLst/>
          </a:prstGeom>
          <a:solidFill>
            <a:srgbClr val="F6EBEA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72000" bIns="72000" rtlCol="0">
            <a:spAutoFit/>
          </a:bodyPr>
          <a:lstStyle/>
          <a:p>
            <a:pPr marL="273050" algn="just">
              <a:lnSpc>
                <a:spcPct val="90000"/>
              </a:lnSpc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Каковы основные направления деятельности ученического самоуправления в учреждении образования?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30235C9C-7389-44B7-AA59-D44435350E42}"/>
              </a:ext>
            </a:extLst>
          </p:cNvPr>
          <p:cNvSpPr/>
          <p:nvPr/>
        </p:nvSpPr>
        <p:spPr>
          <a:xfrm>
            <a:off x="988583" y="246637"/>
            <a:ext cx="1879272" cy="810204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9249CBB-646E-4E18-9D5D-5C822281559A}"/>
              </a:ext>
            </a:extLst>
          </p:cNvPr>
          <p:cNvSpPr txBox="1"/>
          <p:nvPr/>
        </p:nvSpPr>
        <p:spPr>
          <a:xfrm>
            <a:off x="665627" y="1775040"/>
            <a:ext cx="4234439" cy="49541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b="1" dirty="0">
                <a:solidFill>
                  <a:srgbClr val="1568E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Ученическое самоуправление 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—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система жизнедеятельности коллектива, которая помогает учащимся учиться, принимать решения и действовать самостоятельно.</a:t>
            </a:r>
          </a:p>
          <a:p>
            <a:pPr algn="just">
              <a:lnSpc>
                <a:spcPct val="85000"/>
              </a:lnSpc>
              <a:spcBef>
                <a:spcPts val="600"/>
              </a:spcBef>
            </a:pPr>
            <a:endParaRPr lang="ru-R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Органы ученического самоуправления принимают активное участие </a:t>
            </a:r>
            <a:b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в подготовке и проведении мероприятий по основным направлениям воспитания, определенным в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Программе непрерывного воспитания детей и учащейся молодежи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85000"/>
              </a:lnSpc>
              <a:spcBef>
                <a:spcPts val="600"/>
              </a:spcBef>
            </a:pPr>
            <a:endParaRPr lang="ru-R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Органы ученического самоуправления избираются самими учащимися по определенным направлениям, касающимся организации их жизнедеятельности в учреждении образования.</a:t>
            </a:r>
          </a:p>
        </p:txBody>
      </p:sp>
      <p:sp>
        <p:nvSpPr>
          <p:cNvPr id="19" name="Ответ">
            <a:extLst>
              <a:ext uri="{FF2B5EF4-FFF2-40B4-BE49-F238E27FC236}">
                <a16:creationId xmlns:a16="http://schemas.microsoft.com/office/drawing/2014/main" xmlns="" id="{8D9D1976-6D41-4DB7-A8CD-D02E1F692670}"/>
              </a:ext>
            </a:extLst>
          </p:cNvPr>
          <p:cNvSpPr/>
          <p:nvPr/>
        </p:nvSpPr>
        <p:spPr>
          <a:xfrm>
            <a:off x="988583" y="1118816"/>
            <a:ext cx="10780408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38" name="назад">
            <a:hlinkClick r:id="rId3" action="ppaction://hlinksldjump"/>
            <a:extLst>
              <a:ext uri="{FF2B5EF4-FFF2-40B4-BE49-F238E27FC236}">
                <a16:creationId xmlns:a16="http://schemas.microsoft.com/office/drawing/2014/main" xmlns="" id="{5FEA83B1-DDD4-4E8E-9DBA-CC22299D5364}"/>
              </a:ext>
            </a:extLst>
          </p:cNvPr>
          <p:cNvSpPr/>
          <p:nvPr/>
        </p:nvSpPr>
        <p:spPr>
          <a:xfrm>
            <a:off x="9289777" y="1118816"/>
            <a:ext cx="2479214" cy="421326"/>
          </a:xfrm>
          <a:prstGeom prst="roundRect">
            <a:avLst>
              <a:gd name="adj" fmla="val 26121"/>
            </a:avLst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Вернуться назад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09DD3E2-9ECC-4595-BBD0-6F53B9377419}"/>
              </a:ext>
            </a:extLst>
          </p:cNvPr>
          <p:cNvSpPr txBox="1"/>
          <p:nvPr/>
        </p:nvSpPr>
        <p:spPr>
          <a:xfrm>
            <a:off x="5177790" y="1788668"/>
            <a:ext cx="6616645" cy="1036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Содержание деятельности ученического самоуправления в учреждении образования обусловлено содержанием и основными направлениями государственной молодежной политики:</a:t>
            </a:r>
            <a:endParaRPr lang="ru-R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655D1A8-A989-4531-A00B-41B74CF60D3C}"/>
              </a:ext>
            </a:extLst>
          </p:cNvPr>
          <p:cNvSpPr txBox="1"/>
          <p:nvPr/>
        </p:nvSpPr>
        <p:spPr>
          <a:xfrm>
            <a:off x="5608118" y="2928974"/>
            <a:ext cx="18215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solidFill>
                  <a:srgbClr val="002060"/>
                </a:solidFill>
                <a:latin typeface="Open Sans"/>
              </a:rPr>
              <a:t>гражданское и патриотическое воспитание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1835504-4E5A-4A81-963F-5A3CC4CEAEE8}"/>
              </a:ext>
            </a:extLst>
          </p:cNvPr>
          <p:cNvSpPr txBox="1"/>
          <p:nvPr/>
        </p:nvSpPr>
        <p:spPr>
          <a:xfrm>
            <a:off x="9287917" y="3018387"/>
            <a:ext cx="2781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Open Sans"/>
              </a:rPr>
              <a:t>формирование здорового образа жизни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C2001C5-8B95-49A2-A39F-1A81B8C59060}"/>
              </a:ext>
            </a:extLst>
          </p:cNvPr>
          <p:cNvSpPr txBox="1"/>
          <p:nvPr/>
        </p:nvSpPr>
        <p:spPr>
          <a:xfrm>
            <a:off x="5521075" y="3922993"/>
            <a:ext cx="1908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ru-RU" sz="1400" dirty="0">
                <a:solidFill>
                  <a:srgbClr val="002060"/>
                </a:solidFill>
                <a:latin typeface="Open Sans"/>
              </a:rPr>
              <a:t>реализация права на образование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DFAC070-B597-4FE3-BBC8-CE37BCEF661B}"/>
              </a:ext>
            </a:extLst>
          </p:cNvPr>
          <p:cNvSpPr txBox="1"/>
          <p:nvPr/>
        </p:nvSpPr>
        <p:spPr>
          <a:xfrm>
            <a:off x="9323913" y="3918696"/>
            <a:ext cx="2021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ru-RU" sz="1400" dirty="0">
                <a:solidFill>
                  <a:srgbClr val="002060"/>
                </a:solidFill>
                <a:latin typeface="Open Sans"/>
              </a:rPr>
              <a:t>реализация права на труд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68E6D02-7C7E-40BB-8B6B-45FFB50041DE}"/>
              </a:ext>
            </a:extLst>
          </p:cNvPr>
          <p:cNvSpPr txBox="1"/>
          <p:nvPr/>
        </p:nvSpPr>
        <p:spPr>
          <a:xfrm>
            <a:off x="5038350" y="4684034"/>
            <a:ext cx="23913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ru-RU" sz="1400" dirty="0">
                <a:solidFill>
                  <a:srgbClr val="002060"/>
                </a:solidFill>
                <a:latin typeface="Open Sans"/>
              </a:rPr>
              <a:t>реализация права на отдых и выбор занятий во </a:t>
            </a:r>
            <a:r>
              <a:rPr lang="ru-RU" sz="1400" dirty="0" err="1">
                <a:solidFill>
                  <a:srgbClr val="002060"/>
                </a:solidFill>
                <a:latin typeface="Open Sans"/>
              </a:rPr>
              <a:t>внеучебное</a:t>
            </a:r>
            <a:r>
              <a:rPr lang="ru-RU" sz="1400" dirty="0">
                <a:solidFill>
                  <a:srgbClr val="002060"/>
                </a:solidFill>
                <a:latin typeface="Open Sans"/>
              </a:rPr>
              <a:t> время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BDFAC070-B597-4FE3-BBC8-CE37BCEF661B}"/>
              </a:ext>
            </a:extLst>
          </p:cNvPr>
          <p:cNvSpPr txBox="1"/>
          <p:nvPr/>
        </p:nvSpPr>
        <p:spPr>
          <a:xfrm>
            <a:off x="9306832" y="4741430"/>
            <a:ext cx="2002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ru-RU" sz="1400" dirty="0">
                <a:solidFill>
                  <a:srgbClr val="002060"/>
                </a:solidFill>
                <a:latin typeface="Open Sans"/>
              </a:rPr>
              <a:t>реализация права на объединение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068E6D02-7C7E-40BB-8B6B-45FFB50041DE}"/>
              </a:ext>
            </a:extLst>
          </p:cNvPr>
          <p:cNvSpPr txBox="1"/>
          <p:nvPr/>
        </p:nvSpPr>
        <p:spPr>
          <a:xfrm>
            <a:off x="4899861" y="5631265"/>
            <a:ext cx="25298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ru-RU" sz="1400" dirty="0">
                <a:solidFill>
                  <a:srgbClr val="002060"/>
                </a:solidFill>
                <a:latin typeface="Open Sans"/>
              </a:rPr>
              <a:t>развитие и реализация общественно значимых инициатив обучающихся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DF8E600-F7CD-48CB-9F92-6F7E71E8DE3C}"/>
              </a:ext>
            </a:extLst>
          </p:cNvPr>
          <p:cNvSpPr txBox="1"/>
          <p:nvPr/>
        </p:nvSpPr>
        <p:spPr>
          <a:xfrm>
            <a:off x="9287917" y="5344222"/>
            <a:ext cx="23257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ru-RU" sz="1400" dirty="0">
                <a:solidFill>
                  <a:srgbClr val="002060"/>
                </a:solidFill>
                <a:latin typeface="Open Sans"/>
              </a:rPr>
              <a:t>взаимодействие и сотрудничество</a:t>
            </a:r>
          </a:p>
          <a:p>
            <a:pPr defTabSz="914400"/>
            <a:r>
              <a:rPr lang="ru-RU" sz="1400" dirty="0">
                <a:solidFill>
                  <a:srgbClr val="002060"/>
                </a:solidFill>
                <a:latin typeface="Open Sans"/>
              </a:rPr>
              <a:t>с гос. учреждениями, общественными объединениями, семьями обучающихся</a:t>
            </a:r>
          </a:p>
        </p:txBody>
      </p:sp>
      <p:grpSp>
        <p:nvGrpSpPr>
          <p:cNvPr id="41" name="Группа 40"/>
          <p:cNvGrpSpPr/>
          <p:nvPr/>
        </p:nvGrpSpPr>
        <p:grpSpPr>
          <a:xfrm>
            <a:off x="7492189" y="2933073"/>
            <a:ext cx="745809" cy="745809"/>
            <a:chOff x="693728" y="3542435"/>
            <a:chExt cx="830271" cy="830271"/>
          </a:xfrm>
        </p:grpSpPr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xmlns="" id="{BE77D58E-1C98-469C-8F13-99BD5887F730}"/>
                </a:ext>
              </a:extLst>
            </p:cNvPr>
            <p:cNvSpPr/>
            <p:nvPr/>
          </p:nvSpPr>
          <p:spPr>
            <a:xfrm>
              <a:off x="693728" y="3542435"/>
              <a:ext cx="830271" cy="830271"/>
            </a:xfrm>
            <a:prstGeom prst="ellipse">
              <a:avLst/>
            </a:prstGeom>
            <a:solidFill>
              <a:sysClr val="window" lastClr="FFFFFF"/>
            </a:solidFill>
            <a:ln w="44450" cap="flat" cmpd="sng" algn="ctr">
              <a:solidFill>
                <a:srgbClr val="1568E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568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168" y="3663765"/>
              <a:ext cx="609295" cy="609295"/>
            </a:xfrm>
            <a:prstGeom prst="rect">
              <a:avLst/>
            </a:prstGeom>
          </p:spPr>
        </p:pic>
      </p:grpSp>
      <p:grpSp>
        <p:nvGrpSpPr>
          <p:cNvPr id="44" name="Группа 43"/>
          <p:cNvGrpSpPr/>
          <p:nvPr/>
        </p:nvGrpSpPr>
        <p:grpSpPr>
          <a:xfrm>
            <a:off x="7492798" y="3809798"/>
            <a:ext cx="745200" cy="745200"/>
            <a:chOff x="3812066" y="4292712"/>
            <a:chExt cx="830271" cy="830271"/>
          </a:xfrm>
        </p:grpSpPr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xmlns="" id="{BE77D58E-1C98-469C-8F13-99BD5887F730}"/>
                </a:ext>
              </a:extLst>
            </p:cNvPr>
            <p:cNvSpPr/>
            <p:nvPr/>
          </p:nvSpPr>
          <p:spPr>
            <a:xfrm>
              <a:off x="3812066" y="4292712"/>
              <a:ext cx="830271" cy="830271"/>
            </a:xfrm>
            <a:prstGeom prst="ellipse">
              <a:avLst/>
            </a:prstGeom>
            <a:solidFill>
              <a:sysClr val="window" lastClr="FFFFFF"/>
            </a:solidFill>
            <a:ln w="44450" cap="flat" cmpd="sng" algn="ctr">
              <a:solidFill>
                <a:srgbClr val="1568E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568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9984" y="4437488"/>
              <a:ext cx="497926" cy="497926"/>
            </a:xfrm>
            <a:prstGeom prst="rect">
              <a:avLst/>
            </a:prstGeom>
          </p:spPr>
        </p:pic>
      </p:grpSp>
      <p:grpSp>
        <p:nvGrpSpPr>
          <p:cNvPr id="47" name="Группа 46"/>
          <p:cNvGrpSpPr/>
          <p:nvPr/>
        </p:nvGrpSpPr>
        <p:grpSpPr>
          <a:xfrm>
            <a:off x="7492798" y="4724512"/>
            <a:ext cx="745200" cy="745200"/>
            <a:chOff x="6355974" y="4316158"/>
            <a:chExt cx="830271" cy="830271"/>
          </a:xfrm>
        </p:grpSpPr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xmlns="" id="{BE77D58E-1C98-469C-8F13-99BD5887F730}"/>
                </a:ext>
              </a:extLst>
            </p:cNvPr>
            <p:cNvSpPr/>
            <p:nvPr/>
          </p:nvSpPr>
          <p:spPr>
            <a:xfrm>
              <a:off x="6355974" y="4316158"/>
              <a:ext cx="830271" cy="830271"/>
            </a:xfrm>
            <a:prstGeom prst="ellipse">
              <a:avLst/>
            </a:prstGeom>
            <a:solidFill>
              <a:sysClr val="window" lastClr="FFFFFF"/>
            </a:solidFill>
            <a:ln w="44450" cap="flat" cmpd="sng" algn="ctr">
              <a:solidFill>
                <a:srgbClr val="1568E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568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8725" y="4390597"/>
              <a:ext cx="579986" cy="579986"/>
            </a:xfrm>
            <a:prstGeom prst="rect">
              <a:avLst/>
            </a:prstGeom>
          </p:spPr>
        </p:pic>
      </p:grpSp>
      <p:grpSp>
        <p:nvGrpSpPr>
          <p:cNvPr id="50" name="Группа 49"/>
          <p:cNvGrpSpPr/>
          <p:nvPr/>
        </p:nvGrpSpPr>
        <p:grpSpPr>
          <a:xfrm>
            <a:off x="7492798" y="5620386"/>
            <a:ext cx="745200" cy="745200"/>
            <a:chOff x="8981943" y="4304436"/>
            <a:chExt cx="830271" cy="830271"/>
          </a:xfrm>
        </p:grpSpPr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xmlns="" id="{BE77D58E-1C98-469C-8F13-99BD5887F730}"/>
                </a:ext>
              </a:extLst>
            </p:cNvPr>
            <p:cNvSpPr/>
            <p:nvPr/>
          </p:nvSpPr>
          <p:spPr>
            <a:xfrm>
              <a:off x="8981943" y="4304436"/>
              <a:ext cx="830271" cy="830271"/>
            </a:xfrm>
            <a:prstGeom prst="ellipse">
              <a:avLst/>
            </a:prstGeom>
            <a:solidFill>
              <a:sysClr val="window" lastClr="FFFFFF"/>
            </a:solidFill>
            <a:ln w="44450" cap="flat" cmpd="sng" algn="ctr">
              <a:solidFill>
                <a:srgbClr val="1568E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568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8137" y="4457128"/>
              <a:ext cx="536902" cy="536902"/>
            </a:xfrm>
            <a:prstGeom prst="rect">
              <a:avLst/>
            </a:prstGeom>
          </p:spPr>
        </p:pic>
      </p:grpSp>
      <p:grpSp>
        <p:nvGrpSpPr>
          <p:cNvPr id="53" name="Группа 52"/>
          <p:cNvGrpSpPr/>
          <p:nvPr/>
        </p:nvGrpSpPr>
        <p:grpSpPr>
          <a:xfrm>
            <a:off x="8496393" y="2933073"/>
            <a:ext cx="745200" cy="745200"/>
            <a:chOff x="470989" y="5535359"/>
            <a:chExt cx="830271" cy="830271"/>
          </a:xfrm>
        </p:grpSpPr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xmlns="" id="{BE77D58E-1C98-469C-8F13-99BD5887F730}"/>
                </a:ext>
              </a:extLst>
            </p:cNvPr>
            <p:cNvSpPr/>
            <p:nvPr/>
          </p:nvSpPr>
          <p:spPr>
            <a:xfrm>
              <a:off x="470989" y="5535359"/>
              <a:ext cx="830271" cy="830271"/>
            </a:xfrm>
            <a:prstGeom prst="ellipse">
              <a:avLst/>
            </a:prstGeom>
            <a:solidFill>
              <a:sysClr val="window" lastClr="FFFFFF"/>
            </a:solidFill>
            <a:ln w="44450" cap="flat" cmpd="sng" algn="ctr">
              <a:solidFill>
                <a:srgbClr val="1568E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568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461" y="5680135"/>
              <a:ext cx="556541" cy="556541"/>
            </a:xfrm>
            <a:prstGeom prst="rect">
              <a:avLst/>
            </a:prstGeom>
          </p:spPr>
        </p:pic>
      </p:grpSp>
      <p:grpSp>
        <p:nvGrpSpPr>
          <p:cNvPr id="56" name="Группа 55"/>
          <p:cNvGrpSpPr/>
          <p:nvPr/>
        </p:nvGrpSpPr>
        <p:grpSpPr>
          <a:xfrm>
            <a:off x="8496393" y="3809798"/>
            <a:ext cx="745200" cy="745200"/>
            <a:chOff x="5031267" y="3730005"/>
            <a:chExt cx="830271" cy="830271"/>
          </a:xfrm>
        </p:grpSpPr>
        <p:sp>
          <p:nvSpPr>
            <p:cNvPr id="57" name="Овал 56">
              <a:extLst>
                <a:ext uri="{FF2B5EF4-FFF2-40B4-BE49-F238E27FC236}">
                  <a16:creationId xmlns:a16="http://schemas.microsoft.com/office/drawing/2014/main" xmlns="" id="{BE77D58E-1C98-469C-8F13-99BD5887F730}"/>
                </a:ext>
              </a:extLst>
            </p:cNvPr>
            <p:cNvSpPr/>
            <p:nvPr/>
          </p:nvSpPr>
          <p:spPr>
            <a:xfrm>
              <a:off x="5031267" y="3730005"/>
              <a:ext cx="830271" cy="830271"/>
            </a:xfrm>
            <a:prstGeom prst="ellipse">
              <a:avLst/>
            </a:prstGeom>
            <a:solidFill>
              <a:sysClr val="window" lastClr="FFFFFF"/>
            </a:solidFill>
            <a:ln w="44450" cap="flat" cmpd="sng" algn="ctr">
              <a:solidFill>
                <a:srgbClr val="1568E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568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2985" y="3851335"/>
              <a:ext cx="585848" cy="585848"/>
            </a:xfrm>
            <a:prstGeom prst="rect">
              <a:avLst/>
            </a:prstGeom>
          </p:spPr>
        </p:pic>
      </p:grpSp>
      <p:grpSp>
        <p:nvGrpSpPr>
          <p:cNvPr id="59" name="Группа 58"/>
          <p:cNvGrpSpPr/>
          <p:nvPr/>
        </p:nvGrpSpPr>
        <p:grpSpPr>
          <a:xfrm>
            <a:off x="8496393" y="4703288"/>
            <a:ext cx="745200" cy="745200"/>
            <a:chOff x="7657235" y="3659666"/>
            <a:chExt cx="830271" cy="830271"/>
          </a:xfrm>
        </p:grpSpPr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xmlns="" id="{BE77D58E-1C98-469C-8F13-99BD5887F730}"/>
                </a:ext>
              </a:extLst>
            </p:cNvPr>
            <p:cNvSpPr/>
            <p:nvPr/>
          </p:nvSpPr>
          <p:spPr>
            <a:xfrm>
              <a:off x="7657235" y="3659666"/>
              <a:ext cx="830271" cy="830271"/>
            </a:xfrm>
            <a:prstGeom prst="ellipse">
              <a:avLst/>
            </a:prstGeom>
            <a:solidFill>
              <a:sysClr val="window" lastClr="FFFFFF"/>
            </a:solidFill>
            <a:ln w="44450" cap="flat" cmpd="sng" algn="ctr">
              <a:solidFill>
                <a:srgbClr val="1568E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568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7569" y="3804442"/>
              <a:ext cx="538955" cy="538955"/>
            </a:xfrm>
            <a:prstGeom prst="rect">
              <a:avLst/>
            </a:prstGeom>
          </p:spPr>
        </p:pic>
      </p:grpSp>
      <p:grpSp>
        <p:nvGrpSpPr>
          <p:cNvPr id="62" name="Группа 61"/>
          <p:cNvGrpSpPr/>
          <p:nvPr/>
        </p:nvGrpSpPr>
        <p:grpSpPr>
          <a:xfrm>
            <a:off x="8496393" y="5620386"/>
            <a:ext cx="745200" cy="745200"/>
            <a:chOff x="10248036" y="3706558"/>
            <a:chExt cx="830271" cy="830271"/>
          </a:xfrm>
        </p:grpSpPr>
        <p:sp>
          <p:nvSpPr>
            <p:cNvPr id="63" name="Овал 62">
              <a:extLst>
                <a:ext uri="{FF2B5EF4-FFF2-40B4-BE49-F238E27FC236}">
                  <a16:creationId xmlns:a16="http://schemas.microsoft.com/office/drawing/2014/main" xmlns="" id="{BE77D58E-1C98-469C-8F13-99BD5887F730}"/>
                </a:ext>
              </a:extLst>
            </p:cNvPr>
            <p:cNvSpPr/>
            <p:nvPr/>
          </p:nvSpPr>
          <p:spPr>
            <a:xfrm>
              <a:off x="10248036" y="3706558"/>
              <a:ext cx="830271" cy="830271"/>
            </a:xfrm>
            <a:prstGeom prst="ellipse">
              <a:avLst/>
            </a:prstGeom>
            <a:solidFill>
              <a:sysClr val="window" lastClr="FFFFFF"/>
            </a:solidFill>
            <a:ln w="44450" cap="flat" cmpd="sng" algn="ctr">
              <a:solidFill>
                <a:srgbClr val="1568E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568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4" name="Рисунок 6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7676" y="3851334"/>
              <a:ext cx="486203" cy="486203"/>
            </a:xfrm>
            <a:prstGeom prst="rect">
              <a:avLst/>
            </a:prstGeom>
          </p:spPr>
        </p:pic>
      </p:grpSp>
      <p:sp>
        <p:nvSpPr>
          <p:cNvPr id="9" name="шторка">
            <a:extLst>
              <a:ext uri="{FF2B5EF4-FFF2-40B4-BE49-F238E27FC236}">
                <a16:creationId xmlns:a16="http://schemas.microsoft.com/office/drawing/2014/main" xmlns="" id="{D415E154-D706-4557-B23C-F1C1C5D24AC0}"/>
              </a:ext>
            </a:extLst>
          </p:cNvPr>
          <p:cNvSpPr/>
          <p:nvPr/>
        </p:nvSpPr>
        <p:spPr>
          <a:xfrm>
            <a:off x="0" y="1567337"/>
            <a:ext cx="12192000" cy="5196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0" name="пальчик">
            <a:extLst>
              <a:ext uri="{FF2B5EF4-FFF2-40B4-BE49-F238E27FC236}">
                <a16:creationId xmlns:a16="http://schemas.microsoft.com/office/drawing/2014/main" xmlns="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06" y="1200085"/>
            <a:ext cx="514061" cy="51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69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4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1F980E-AF6C-4CBB-8065-FDCCA508CBFC}"/>
              </a:ext>
            </a:extLst>
          </p:cNvPr>
          <p:cNvSpPr txBox="1"/>
          <p:nvPr/>
        </p:nvSpPr>
        <p:spPr>
          <a:xfrm>
            <a:off x="2671741" y="182840"/>
            <a:ext cx="6405998" cy="1440000"/>
          </a:xfrm>
          <a:prstGeom prst="rect">
            <a:avLst/>
          </a:prstGeom>
          <a:solidFill>
            <a:srgbClr val="FCE7B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36000" bIns="36000" rtlCol="0">
            <a:noAutofit/>
          </a:bodyPr>
          <a:lstStyle/>
          <a:p>
            <a:pPr marL="273050" algn="just">
              <a:lnSpc>
                <a:spcPct val="80000"/>
              </a:lnSpc>
              <a:spcAft>
                <a:spcPts val="300"/>
              </a:spcAft>
            </a:pP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Посмотрите фрагмент видеоролика </a:t>
            </a:r>
            <a:r>
              <a:rPr lang="ru-RU" sz="2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«Молодежный парламент при Национальном собрании Республики Беларусь».</a:t>
            </a:r>
          </a:p>
          <a:p>
            <a:pPr marL="273050" algn="just">
              <a:lnSpc>
                <a:spcPct val="80000"/>
              </a:lnSpc>
              <a:spcAft>
                <a:spcPts val="300"/>
              </a:spcAft>
            </a:pP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Каково предназначение Молодежного парламента?</a:t>
            </a:r>
            <a:endParaRPr lang="ru-R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для перехода" hidden="1">
            <a:hlinkClick r:id="rId5" action="ppaction://hlinksldjump"/>
            <a:extLst>
              <a:ext uri="{FF2B5EF4-FFF2-40B4-BE49-F238E27FC236}">
                <a16:creationId xmlns:a16="http://schemas.microsoft.com/office/drawing/2014/main" xmlns="" id="{0B6A4B60-2C88-46A3-88C0-651056CE3F87}"/>
              </a:ext>
            </a:extLst>
          </p:cNvPr>
          <p:cNvSpPr/>
          <p:nvPr/>
        </p:nvSpPr>
        <p:spPr>
          <a:xfrm>
            <a:off x="-35830" y="-19539"/>
            <a:ext cx="12192000" cy="6858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B6B1309-5D01-448F-B1AE-DE8B41096C50}"/>
              </a:ext>
            </a:extLst>
          </p:cNvPr>
          <p:cNvSpPr txBox="1"/>
          <p:nvPr/>
        </p:nvSpPr>
        <p:spPr>
          <a:xfrm>
            <a:off x="7647373" y="2313195"/>
            <a:ext cx="4234672" cy="2086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b="1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Цель</a:t>
            </a: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b="1" spc="25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Молодежного совета (парламента) при Национальном собрании Республики Беларусь </a:t>
            </a: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содействие деятельности Национального собрания Республики Беларусь в области законодательного регулирования прав и законных интересов молодежи.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09" y="1644246"/>
            <a:ext cx="514061" cy="514061"/>
          </a:xfrm>
          <a:prstGeom prst="rect">
            <a:avLst/>
          </a:prstGeom>
        </p:spPr>
      </p:pic>
      <p:sp>
        <p:nvSpPr>
          <p:cNvPr id="6" name="AutoShape 2" descr="3_новый размер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7EE2FF2-09BC-4589-BCC7-08421CD16E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7130" y="892994"/>
            <a:ext cx="392087" cy="406712"/>
          </a:xfrm>
          <a:prstGeom prst="rect">
            <a:avLst/>
          </a:prstGeom>
        </p:spPr>
      </p:pic>
      <p:sp>
        <p:nvSpPr>
          <p:cNvPr id="23" name="Прямоугольник: скругленные углы 17">
            <a:extLst>
              <a:ext uri="{FF2B5EF4-FFF2-40B4-BE49-F238E27FC236}">
                <a16:creationId xmlns:a16="http://schemas.microsoft.com/office/drawing/2014/main" xmlns="" id="{30235C9C-7389-44B7-AA59-D44435350E42}"/>
              </a:ext>
            </a:extLst>
          </p:cNvPr>
          <p:cNvSpPr/>
          <p:nvPr/>
        </p:nvSpPr>
        <p:spPr>
          <a:xfrm>
            <a:off x="929881" y="156037"/>
            <a:ext cx="1879272" cy="1451931"/>
          </a:xfrm>
          <a:prstGeom prst="roundRect">
            <a:avLst>
              <a:gd name="adj" fmla="val 921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2</a:t>
            </a:r>
          </a:p>
        </p:txBody>
      </p:sp>
      <p:sp>
        <p:nvSpPr>
          <p:cNvPr id="26" name="Ответ">
            <a:extLst>
              <a:ext uri="{FF2B5EF4-FFF2-40B4-BE49-F238E27FC236}">
                <a16:creationId xmlns:a16="http://schemas.microsoft.com/office/drawing/2014/main" xmlns="" id="{8D9D1976-6D41-4DB7-A8CD-D02E1F692670}"/>
              </a:ext>
            </a:extLst>
          </p:cNvPr>
          <p:cNvSpPr/>
          <p:nvPr/>
        </p:nvSpPr>
        <p:spPr>
          <a:xfrm>
            <a:off x="922870" y="1700943"/>
            <a:ext cx="10875116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27" name="назад">
            <a:hlinkClick r:id="rId5" action="ppaction://hlinksldjump"/>
            <a:extLst>
              <a:ext uri="{FF2B5EF4-FFF2-40B4-BE49-F238E27FC236}">
                <a16:creationId xmlns:a16="http://schemas.microsoft.com/office/drawing/2014/main" xmlns="" id="{634D4809-8AA9-4D72-A044-4183E489A657}"/>
              </a:ext>
            </a:extLst>
          </p:cNvPr>
          <p:cNvSpPr/>
          <p:nvPr/>
        </p:nvSpPr>
        <p:spPr>
          <a:xfrm>
            <a:off x="9135139" y="1700943"/>
            <a:ext cx="2662847" cy="421326"/>
          </a:xfrm>
          <a:prstGeom prst="roundRect">
            <a:avLst>
              <a:gd name="adj" fmla="val 26121"/>
            </a:avLst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Вернуться назад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28A7916-DBC0-4C97-B2FD-CC624C429E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570"/>
          <a:stretch/>
        </p:blipFill>
        <p:spPr>
          <a:xfrm>
            <a:off x="309955" y="2251282"/>
            <a:ext cx="7173093" cy="25540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xmlns="" id="{39565CE0-EC3D-40A8-86FF-98EC518799AC}"/>
              </a:ext>
            </a:extLst>
          </p:cNvPr>
          <p:cNvGrpSpPr/>
          <p:nvPr/>
        </p:nvGrpSpPr>
        <p:grpSpPr>
          <a:xfrm>
            <a:off x="432318" y="4968625"/>
            <a:ext cx="11517268" cy="1813961"/>
            <a:chOff x="460077" y="2785661"/>
            <a:chExt cx="11517268" cy="1813961"/>
          </a:xfrm>
        </p:grpSpPr>
        <p:sp>
          <p:nvSpPr>
            <p:cNvPr id="50" name="Выноска: линия с чертой 49">
              <a:extLst>
                <a:ext uri="{FF2B5EF4-FFF2-40B4-BE49-F238E27FC236}">
                  <a16:creationId xmlns:a16="http://schemas.microsoft.com/office/drawing/2014/main" xmlns="" id="{A86624E5-E51B-4A8F-A18E-A653FCC65F7D}"/>
                </a:ext>
              </a:extLst>
            </p:cNvPr>
            <p:cNvSpPr/>
            <p:nvPr/>
          </p:nvSpPr>
          <p:spPr>
            <a:xfrm flipH="1">
              <a:off x="2600144" y="3063679"/>
              <a:ext cx="601138" cy="923804"/>
            </a:xfrm>
            <a:prstGeom prst="accentCallout1">
              <a:avLst>
                <a:gd name="adj1" fmla="val 17439"/>
                <a:gd name="adj2" fmla="val -6424"/>
                <a:gd name="adj3" fmla="val 90603"/>
                <a:gd name="adj4" fmla="val -191540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ru-RU" sz="1600" dirty="0"/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xmlns="" id="{6C95A9A3-BF27-499F-A8C7-548063099758}"/>
                </a:ext>
              </a:extLst>
            </p:cNvPr>
            <p:cNvSpPr/>
            <p:nvPr/>
          </p:nvSpPr>
          <p:spPr>
            <a:xfrm>
              <a:off x="460077" y="2785661"/>
              <a:ext cx="2745831" cy="10820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ru-RU" sz="1600" b="0" i="0" dirty="0">
                  <a:solidFill>
                    <a:srgbClr val="000000"/>
                  </a:solidFill>
                  <a:effectLst/>
                  <a:latin typeface="Montserrat"/>
                </a:rPr>
                <a:t>является </a:t>
              </a:r>
              <a:r>
                <a:rPr lang="ru-RU" sz="1600" b="0" i="1" dirty="0">
                  <a:solidFill>
                    <a:srgbClr val="000000"/>
                  </a:solidFill>
                  <a:effectLst/>
                  <a:latin typeface="Montserrat"/>
                </a:rPr>
                <a:t>консультативно-совещательным органом</a:t>
              </a:r>
              <a:r>
                <a:rPr lang="ru-RU" sz="1600" b="0" i="0" dirty="0">
                  <a:solidFill>
                    <a:srgbClr val="000000"/>
                  </a:solidFill>
                  <a:effectLst/>
                  <a:latin typeface="Montserrat"/>
                </a:rPr>
                <a:t>, осуществляющим свою деятельность на общественных началах</a:t>
              </a:r>
              <a:endParaRPr lang="ru-RU" sz="1600" dirty="0"/>
            </a:p>
          </p:txBody>
        </p:sp>
        <p:sp>
          <p:nvSpPr>
            <p:cNvPr id="52" name="Выноска: линия с чертой 51">
              <a:extLst>
                <a:ext uri="{FF2B5EF4-FFF2-40B4-BE49-F238E27FC236}">
                  <a16:creationId xmlns:a16="http://schemas.microsoft.com/office/drawing/2014/main" xmlns="" id="{A2DF3D27-856B-49B9-821A-384443BD54D8}"/>
                </a:ext>
              </a:extLst>
            </p:cNvPr>
            <p:cNvSpPr/>
            <p:nvPr/>
          </p:nvSpPr>
          <p:spPr>
            <a:xfrm flipH="1">
              <a:off x="2600144" y="4194696"/>
              <a:ext cx="601138" cy="231253"/>
            </a:xfrm>
            <a:prstGeom prst="accentCallout1">
              <a:avLst>
                <a:gd name="adj1" fmla="val 17439"/>
                <a:gd name="adj2" fmla="val -6424"/>
                <a:gd name="adj3" fmla="val -118574"/>
                <a:gd name="adj4" fmla="val -193374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ru-RU" sz="1600" dirty="0"/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xmlns="" id="{F9948461-8208-4C1F-AAF6-7F19382F039B}"/>
                </a:ext>
              </a:extLst>
            </p:cNvPr>
            <p:cNvSpPr/>
            <p:nvPr/>
          </p:nvSpPr>
          <p:spPr>
            <a:xfrm>
              <a:off x="914297" y="4261068"/>
              <a:ext cx="233038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ru-RU" sz="1600" b="0" i="0" dirty="0">
                  <a:solidFill>
                    <a:srgbClr val="000000"/>
                  </a:solidFill>
                  <a:effectLst/>
                  <a:latin typeface="Montserrat"/>
                </a:rPr>
                <a:t>создан в июле 2020 года</a:t>
              </a:r>
              <a:endParaRPr lang="ru-RU" sz="1600" dirty="0"/>
            </a:p>
          </p:txBody>
        </p:sp>
        <p:sp>
          <p:nvSpPr>
            <p:cNvPr id="54" name="Выноска: линия с чертой 53">
              <a:extLst>
                <a:ext uri="{FF2B5EF4-FFF2-40B4-BE49-F238E27FC236}">
                  <a16:creationId xmlns:a16="http://schemas.microsoft.com/office/drawing/2014/main" xmlns="" id="{F861B518-95B9-4D74-A05E-2F4AAE3C95D3}"/>
                </a:ext>
              </a:extLst>
            </p:cNvPr>
            <p:cNvSpPr/>
            <p:nvPr/>
          </p:nvSpPr>
          <p:spPr>
            <a:xfrm>
              <a:off x="5349576" y="2907146"/>
              <a:ext cx="601138" cy="156534"/>
            </a:xfrm>
            <a:prstGeom prst="accentCallout1">
              <a:avLst>
                <a:gd name="adj1" fmla="val 17439"/>
                <a:gd name="adj2" fmla="val -6424"/>
                <a:gd name="adj3" fmla="val 638152"/>
                <a:gd name="adj4" fmla="val -162218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ru-RU" sz="1600" dirty="0"/>
            </a:p>
          </p:txBody>
        </p:sp>
        <p:sp>
          <p:nvSpPr>
            <p:cNvPr id="55" name="Выноска: линия с чертой 54">
              <a:extLst>
                <a:ext uri="{FF2B5EF4-FFF2-40B4-BE49-F238E27FC236}">
                  <a16:creationId xmlns:a16="http://schemas.microsoft.com/office/drawing/2014/main" xmlns="" id="{C74196BC-585B-4109-A35E-B54CC3D10184}"/>
                </a:ext>
              </a:extLst>
            </p:cNvPr>
            <p:cNvSpPr/>
            <p:nvPr/>
          </p:nvSpPr>
          <p:spPr>
            <a:xfrm>
              <a:off x="5349230" y="3525581"/>
              <a:ext cx="601138" cy="238622"/>
            </a:xfrm>
            <a:prstGeom prst="accentCallout1">
              <a:avLst>
                <a:gd name="adj1" fmla="val 17439"/>
                <a:gd name="adj2" fmla="val -6424"/>
                <a:gd name="adj3" fmla="val 162848"/>
                <a:gd name="adj4" fmla="val -169548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ru-RU" sz="1600" dirty="0"/>
            </a:p>
          </p:txBody>
        </p:sp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xmlns="" id="{62440EB4-8F69-4E65-A6B4-5ABFE5912D04}"/>
                </a:ext>
              </a:extLst>
            </p:cNvPr>
            <p:cNvSpPr/>
            <p:nvPr/>
          </p:nvSpPr>
          <p:spPr>
            <a:xfrm>
              <a:off x="5338181" y="2810822"/>
              <a:ext cx="6639164" cy="313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spc="25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руководитель (представитель) органов молодежного парламентаризма</a:t>
              </a:r>
              <a:endParaRPr lang="ru-RU" sz="1600" dirty="0"/>
            </a:p>
          </p:txBody>
        </p:sp>
        <p:sp>
          <p:nvSpPr>
            <p:cNvPr id="57" name="Выноска: линия с чертой 56">
              <a:extLst>
                <a:ext uri="{FF2B5EF4-FFF2-40B4-BE49-F238E27FC236}">
                  <a16:creationId xmlns:a16="http://schemas.microsoft.com/office/drawing/2014/main" xmlns="" id="{DFF893A2-8FD7-464E-9D9E-D7860D95063F}"/>
                </a:ext>
              </a:extLst>
            </p:cNvPr>
            <p:cNvSpPr/>
            <p:nvPr/>
          </p:nvSpPr>
          <p:spPr>
            <a:xfrm>
              <a:off x="5349230" y="3905274"/>
              <a:ext cx="601138" cy="557188"/>
            </a:xfrm>
            <a:prstGeom prst="accentCallout1">
              <a:avLst>
                <a:gd name="adj1" fmla="val 17439"/>
                <a:gd name="adj2" fmla="val -6424"/>
                <a:gd name="adj3" fmla="val -2160"/>
                <a:gd name="adj4" fmla="val -171380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ru-RU" sz="1600" dirty="0"/>
            </a:p>
          </p:txBody>
        </p:sp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xmlns="" id="{F7EE4B99-A7AF-4752-B991-B46E82F81A2C}"/>
                </a:ext>
              </a:extLst>
            </p:cNvPr>
            <p:cNvSpPr/>
            <p:nvPr/>
          </p:nvSpPr>
          <p:spPr>
            <a:xfrm>
              <a:off x="5349230" y="3839513"/>
              <a:ext cx="6537970" cy="688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1600" spc="25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делегируются президиумами соответствующих местных Советов депутатов базового территориального уровня от каждого района и города областного подчинения</a:t>
              </a:r>
              <a:endParaRPr lang="ru-RU" sz="1600" dirty="0"/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xmlns="" id="{059E9479-F0FF-4FFD-BAA3-2802FB397724}"/>
                </a:ext>
              </a:extLst>
            </p:cNvPr>
            <p:cNvSpPr/>
            <p:nvPr/>
          </p:nvSpPr>
          <p:spPr>
            <a:xfrm>
              <a:off x="5388000" y="3449964"/>
              <a:ext cx="242540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ru-RU" sz="1600" spc="25" dirty="0">
                  <a:latin typeface="Calibri" panose="020F0502020204030204" pitchFamily="34" charset="0"/>
                  <a:cs typeface="Calibri" panose="020F0502020204030204" pitchFamily="34" charset="0"/>
                </a:rPr>
                <a:t>возраст: от 18 до 31 года</a:t>
              </a:r>
            </a:p>
          </p:txBody>
        </p:sp>
        <p:sp>
          <p:nvSpPr>
            <p:cNvPr id="60" name="Выноска: линия с чертой 59">
              <a:extLst>
                <a:ext uri="{FF2B5EF4-FFF2-40B4-BE49-F238E27FC236}">
                  <a16:creationId xmlns:a16="http://schemas.microsoft.com/office/drawing/2014/main" xmlns="" id="{6597A599-F700-40DD-ACDC-D6BF1B3F5DBF}"/>
                </a:ext>
              </a:extLst>
            </p:cNvPr>
            <p:cNvSpPr/>
            <p:nvPr/>
          </p:nvSpPr>
          <p:spPr>
            <a:xfrm>
              <a:off x="5349230" y="3189942"/>
              <a:ext cx="601138" cy="231253"/>
            </a:xfrm>
            <a:prstGeom prst="accentCallout1">
              <a:avLst>
                <a:gd name="adj1" fmla="val 17439"/>
                <a:gd name="adj2" fmla="val -6424"/>
                <a:gd name="adj3" fmla="val 310186"/>
                <a:gd name="adj4" fmla="val -169549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ru-RU" sz="1600" dirty="0"/>
            </a:p>
          </p:txBody>
        </p:sp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xmlns="" id="{CAD2BFFA-42ED-473C-B378-12FA3EDE0993}"/>
                </a:ext>
              </a:extLst>
            </p:cNvPr>
            <p:cNvSpPr/>
            <p:nvPr/>
          </p:nvSpPr>
          <p:spPr>
            <a:xfrm>
              <a:off x="5349230" y="3102866"/>
              <a:ext cx="313726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spc="25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гражданин Республики Беларусь</a:t>
              </a:r>
              <a:endParaRPr lang="ru-RU" sz="1600" dirty="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5CB29F67-DFEE-48AF-A82E-F283AF2B3BB2}"/>
                </a:ext>
              </a:extLst>
            </p:cNvPr>
            <p:cNvSpPr txBox="1"/>
            <p:nvPr/>
          </p:nvSpPr>
          <p:spPr>
            <a:xfrm>
              <a:off x="3499394" y="3272143"/>
              <a:ext cx="1595120" cy="96907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tIns="36000" bIns="36000" rtlCol="0">
              <a:noAutofit/>
            </a:bodyPr>
            <a:lstStyle/>
            <a:p>
              <a:pPr marL="273050" algn="just">
                <a:lnSpc>
                  <a:spcPct val="90000"/>
                </a:lnSpc>
              </a:pPr>
              <a:endPara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xmlns="" id="{4AE1A742-2244-4E75-97AF-F905ADC56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1118" y="3292826"/>
              <a:ext cx="1470019" cy="948390"/>
            </a:xfrm>
            <a:prstGeom prst="rect">
              <a:avLst/>
            </a:prstGeom>
          </p:spPr>
        </p:pic>
      </p:grpSp>
      <p:sp>
        <p:nvSpPr>
          <p:cNvPr id="19" name="Прямоугольник: скругленные углы 18">
            <a:hlinkClick r:id="rId12" action="ppaction://hlinksldjump"/>
            <a:extLst>
              <a:ext uri="{FF2B5EF4-FFF2-40B4-BE49-F238E27FC236}">
                <a16:creationId xmlns:a16="http://schemas.microsoft.com/office/drawing/2014/main" xmlns="" id="{A37F5DE2-293E-4050-9BC7-F65A5952DD2C}"/>
              </a:ext>
            </a:extLst>
          </p:cNvPr>
          <p:cNvSpPr/>
          <p:nvPr/>
        </p:nvSpPr>
        <p:spPr>
          <a:xfrm>
            <a:off x="7738736" y="4384011"/>
            <a:ext cx="3352801" cy="42132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54823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pc="2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Задачи парламента</a:t>
            </a: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C32D78EB-815E-4FC6-A602-1CA24EF752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611" y="4455271"/>
            <a:ext cx="392087" cy="406712"/>
          </a:xfrm>
          <a:prstGeom prst="rect">
            <a:avLst/>
          </a:prstGeom>
        </p:spPr>
      </p:pic>
      <p:sp>
        <p:nvSpPr>
          <p:cNvPr id="15" name="шторка">
            <a:extLst>
              <a:ext uri="{FF2B5EF4-FFF2-40B4-BE49-F238E27FC236}">
                <a16:creationId xmlns:a16="http://schemas.microsoft.com/office/drawing/2014/main" xmlns="" id="{76C3C2ED-8E79-4778-BABC-1CCCAE3C2928}"/>
              </a:ext>
            </a:extLst>
          </p:cNvPr>
          <p:cNvSpPr/>
          <p:nvPr/>
        </p:nvSpPr>
        <p:spPr>
          <a:xfrm>
            <a:off x="0" y="2178966"/>
            <a:ext cx="12192000" cy="4679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Молодежный парламент склейки">
            <a:hlinkClick r:id="" action="ppaction://media"/>
            <a:extLst>
              <a:ext uri="{FF2B5EF4-FFF2-40B4-BE49-F238E27FC236}">
                <a16:creationId xmlns:a16="http://schemas.microsoft.com/office/drawing/2014/main" xmlns="" id="{E563F613-A5E6-442E-B9F8-A4F5495F66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57030" y="186465"/>
            <a:ext cx="256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379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301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 fullScrn="1"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7" grpId="0" animBg="1"/>
      <p:bldP spid="27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5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1F980E-AF6C-4CBB-8065-FDCCA508CBFC}"/>
              </a:ext>
            </a:extLst>
          </p:cNvPr>
          <p:cNvSpPr txBox="1"/>
          <p:nvPr/>
        </p:nvSpPr>
        <p:spPr>
          <a:xfrm>
            <a:off x="2671741" y="182840"/>
            <a:ext cx="6405998" cy="1440000"/>
          </a:xfrm>
          <a:prstGeom prst="rect">
            <a:avLst/>
          </a:prstGeom>
          <a:solidFill>
            <a:srgbClr val="FCE7B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36000" bIns="36000" rtlCol="0">
            <a:noAutofit/>
          </a:bodyPr>
          <a:lstStyle/>
          <a:p>
            <a:pPr marL="273050" algn="just">
              <a:lnSpc>
                <a:spcPct val="80000"/>
              </a:lnSpc>
              <a:spcAft>
                <a:spcPts val="300"/>
              </a:spcAft>
            </a:pP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Посмотрите фрагмент видеоролика </a:t>
            </a:r>
            <a:r>
              <a:rPr lang="ru-RU" sz="2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«Молодежный парламент при Национальном собрании Республики Беларусь».</a:t>
            </a:r>
          </a:p>
          <a:p>
            <a:pPr marL="273050" algn="just">
              <a:lnSpc>
                <a:spcPct val="80000"/>
              </a:lnSpc>
              <a:spcAft>
                <a:spcPts val="300"/>
              </a:spcAft>
            </a:pP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Каково предназначение Молодежного парламента?</a:t>
            </a:r>
            <a:endParaRPr lang="ru-R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B6B1309-5D01-448F-B1AE-DE8B41096C50}"/>
              </a:ext>
            </a:extLst>
          </p:cNvPr>
          <p:cNvSpPr txBox="1"/>
          <p:nvPr/>
        </p:nvSpPr>
        <p:spPr>
          <a:xfrm>
            <a:off x="7552458" y="2313195"/>
            <a:ext cx="4234672" cy="2086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b="1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Цель</a:t>
            </a: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b="1" spc="25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Молодежного совета (парламента) при Национальном собрании Республики Беларусь </a:t>
            </a: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содействие деятельности Национального собрания Республики Беларусь в области законодательного регулирования прав и законных интересов молодежи.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09" y="1644246"/>
            <a:ext cx="514061" cy="514061"/>
          </a:xfrm>
          <a:prstGeom prst="rect">
            <a:avLst/>
          </a:prstGeom>
        </p:spPr>
      </p:pic>
      <p:sp>
        <p:nvSpPr>
          <p:cNvPr id="6" name="AutoShape 2" descr="3_новый размер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7EE2FF2-09BC-4589-BCC7-08421CD16E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7130" y="892994"/>
            <a:ext cx="392087" cy="406712"/>
          </a:xfrm>
          <a:prstGeom prst="rect">
            <a:avLst/>
          </a:prstGeom>
        </p:spPr>
      </p:pic>
      <p:sp>
        <p:nvSpPr>
          <p:cNvPr id="23" name="Прямоугольник: скругленные углы 17">
            <a:extLst>
              <a:ext uri="{FF2B5EF4-FFF2-40B4-BE49-F238E27FC236}">
                <a16:creationId xmlns:a16="http://schemas.microsoft.com/office/drawing/2014/main" xmlns="" id="{30235C9C-7389-44B7-AA59-D44435350E42}"/>
              </a:ext>
            </a:extLst>
          </p:cNvPr>
          <p:cNvSpPr/>
          <p:nvPr/>
        </p:nvSpPr>
        <p:spPr>
          <a:xfrm>
            <a:off x="929881" y="156037"/>
            <a:ext cx="1879272" cy="1451931"/>
          </a:xfrm>
          <a:prstGeom prst="roundRect">
            <a:avLst>
              <a:gd name="adj" fmla="val 921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2</a:t>
            </a:r>
          </a:p>
        </p:txBody>
      </p:sp>
      <p:sp>
        <p:nvSpPr>
          <p:cNvPr id="26" name="Ответ">
            <a:extLst>
              <a:ext uri="{FF2B5EF4-FFF2-40B4-BE49-F238E27FC236}">
                <a16:creationId xmlns:a16="http://schemas.microsoft.com/office/drawing/2014/main" xmlns="" id="{8D9D1976-6D41-4DB7-A8CD-D02E1F692670}"/>
              </a:ext>
            </a:extLst>
          </p:cNvPr>
          <p:cNvSpPr/>
          <p:nvPr/>
        </p:nvSpPr>
        <p:spPr>
          <a:xfrm>
            <a:off x="922870" y="1700943"/>
            <a:ext cx="10875116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27" name="назад">
            <a:hlinkClick r:id="rId5" action="ppaction://hlinksldjump"/>
            <a:extLst>
              <a:ext uri="{FF2B5EF4-FFF2-40B4-BE49-F238E27FC236}">
                <a16:creationId xmlns:a16="http://schemas.microsoft.com/office/drawing/2014/main" xmlns="" id="{634D4809-8AA9-4D72-A044-4183E489A657}"/>
              </a:ext>
            </a:extLst>
          </p:cNvPr>
          <p:cNvSpPr/>
          <p:nvPr/>
        </p:nvSpPr>
        <p:spPr>
          <a:xfrm>
            <a:off x="9135139" y="1700943"/>
            <a:ext cx="2662847" cy="421326"/>
          </a:xfrm>
          <a:prstGeom prst="roundRect">
            <a:avLst>
              <a:gd name="adj" fmla="val 26121"/>
            </a:avLst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Вернуться назад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28A7916-DBC0-4C97-B2FD-CC624C429E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570"/>
          <a:stretch/>
        </p:blipFill>
        <p:spPr>
          <a:xfrm>
            <a:off x="155575" y="2251282"/>
            <a:ext cx="7173093" cy="25540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xmlns="" id="{39565CE0-EC3D-40A8-86FF-98EC518799AC}"/>
              </a:ext>
            </a:extLst>
          </p:cNvPr>
          <p:cNvGrpSpPr/>
          <p:nvPr/>
        </p:nvGrpSpPr>
        <p:grpSpPr>
          <a:xfrm>
            <a:off x="155575" y="4961748"/>
            <a:ext cx="11477720" cy="1738716"/>
            <a:chOff x="460077" y="2788934"/>
            <a:chExt cx="11477720" cy="1738716"/>
          </a:xfrm>
        </p:grpSpPr>
        <p:sp>
          <p:nvSpPr>
            <p:cNvPr id="50" name="Выноска: линия с чертой 49">
              <a:extLst>
                <a:ext uri="{FF2B5EF4-FFF2-40B4-BE49-F238E27FC236}">
                  <a16:creationId xmlns:a16="http://schemas.microsoft.com/office/drawing/2014/main" xmlns="" id="{A86624E5-E51B-4A8F-A18E-A653FCC65F7D}"/>
                </a:ext>
              </a:extLst>
            </p:cNvPr>
            <p:cNvSpPr/>
            <p:nvPr/>
          </p:nvSpPr>
          <p:spPr>
            <a:xfrm flipH="1">
              <a:off x="2600144" y="3063679"/>
              <a:ext cx="601138" cy="923804"/>
            </a:xfrm>
            <a:prstGeom prst="accentCallout1">
              <a:avLst>
                <a:gd name="adj1" fmla="val 17439"/>
                <a:gd name="adj2" fmla="val -6424"/>
                <a:gd name="adj3" fmla="val 90603"/>
                <a:gd name="adj4" fmla="val -191540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ru-RU" sz="1600" dirty="0"/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xmlns="" id="{6C95A9A3-BF27-499F-A8C7-548063099758}"/>
                </a:ext>
              </a:extLst>
            </p:cNvPr>
            <p:cNvSpPr/>
            <p:nvPr/>
          </p:nvSpPr>
          <p:spPr>
            <a:xfrm>
              <a:off x="460077" y="2911391"/>
              <a:ext cx="2745831" cy="10820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ru-RU" sz="1600" b="0" i="0" dirty="0">
                  <a:solidFill>
                    <a:srgbClr val="000000"/>
                  </a:solidFill>
                  <a:effectLst/>
                  <a:latin typeface="Montserrat"/>
                </a:rPr>
                <a:t>является </a:t>
              </a:r>
              <a:r>
                <a:rPr lang="ru-RU" sz="1600" b="0" i="1" dirty="0">
                  <a:solidFill>
                    <a:srgbClr val="000000"/>
                  </a:solidFill>
                  <a:effectLst/>
                  <a:latin typeface="Montserrat"/>
                </a:rPr>
                <a:t>консультативно-совещательным органом</a:t>
              </a:r>
              <a:r>
                <a:rPr lang="ru-RU" sz="1600" b="0" i="0" dirty="0">
                  <a:solidFill>
                    <a:srgbClr val="000000"/>
                  </a:solidFill>
                  <a:effectLst/>
                  <a:latin typeface="Montserrat"/>
                </a:rPr>
                <a:t>, осуществляющим свою деятельность на общественных началах</a:t>
              </a:r>
              <a:endParaRPr lang="ru-RU" sz="1600" dirty="0"/>
            </a:p>
          </p:txBody>
        </p:sp>
        <p:sp>
          <p:nvSpPr>
            <p:cNvPr id="52" name="Выноска: линия с чертой 51">
              <a:extLst>
                <a:ext uri="{FF2B5EF4-FFF2-40B4-BE49-F238E27FC236}">
                  <a16:creationId xmlns:a16="http://schemas.microsoft.com/office/drawing/2014/main" xmlns="" id="{A2DF3D27-856B-49B9-821A-384443BD54D8}"/>
                </a:ext>
              </a:extLst>
            </p:cNvPr>
            <p:cNvSpPr/>
            <p:nvPr/>
          </p:nvSpPr>
          <p:spPr>
            <a:xfrm flipH="1">
              <a:off x="2600144" y="4194696"/>
              <a:ext cx="601138" cy="231253"/>
            </a:xfrm>
            <a:prstGeom prst="accentCallout1">
              <a:avLst>
                <a:gd name="adj1" fmla="val 17439"/>
                <a:gd name="adj2" fmla="val -6424"/>
                <a:gd name="adj3" fmla="val -118574"/>
                <a:gd name="adj4" fmla="val -193374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ru-RU" sz="1600" dirty="0"/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xmlns="" id="{F9948461-8208-4C1F-AAF6-7F19382F039B}"/>
                </a:ext>
              </a:extLst>
            </p:cNvPr>
            <p:cNvSpPr/>
            <p:nvPr/>
          </p:nvSpPr>
          <p:spPr>
            <a:xfrm>
              <a:off x="914297" y="4123908"/>
              <a:ext cx="233038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ru-RU" sz="1600" b="0" i="0" dirty="0">
                  <a:solidFill>
                    <a:srgbClr val="000000"/>
                  </a:solidFill>
                  <a:effectLst/>
                  <a:latin typeface="Montserrat"/>
                </a:rPr>
                <a:t>создан в июле 2020 года</a:t>
              </a:r>
              <a:endParaRPr lang="ru-RU" sz="1600" dirty="0"/>
            </a:p>
          </p:txBody>
        </p:sp>
        <p:sp>
          <p:nvSpPr>
            <p:cNvPr id="54" name="Выноска: линия с чертой 53">
              <a:extLst>
                <a:ext uri="{FF2B5EF4-FFF2-40B4-BE49-F238E27FC236}">
                  <a16:creationId xmlns:a16="http://schemas.microsoft.com/office/drawing/2014/main" xmlns="" id="{F861B518-95B9-4D74-A05E-2F4AAE3C95D3}"/>
                </a:ext>
              </a:extLst>
            </p:cNvPr>
            <p:cNvSpPr/>
            <p:nvPr/>
          </p:nvSpPr>
          <p:spPr>
            <a:xfrm>
              <a:off x="5349576" y="2907146"/>
              <a:ext cx="601138" cy="156534"/>
            </a:xfrm>
            <a:prstGeom prst="accentCallout1">
              <a:avLst>
                <a:gd name="adj1" fmla="val 17439"/>
                <a:gd name="adj2" fmla="val -6424"/>
                <a:gd name="adj3" fmla="val 638152"/>
                <a:gd name="adj4" fmla="val -162218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ru-RU" sz="1600" dirty="0"/>
            </a:p>
          </p:txBody>
        </p:sp>
        <p:sp>
          <p:nvSpPr>
            <p:cNvPr id="55" name="Выноска: линия с чертой 54">
              <a:extLst>
                <a:ext uri="{FF2B5EF4-FFF2-40B4-BE49-F238E27FC236}">
                  <a16:creationId xmlns:a16="http://schemas.microsoft.com/office/drawing/2014/main" xmlns="" id="{C74196BC-585B-4109-A35E-B54CC3D10184}"/>
                </a:ext>
              </a:extLst>
            </p:cNvPr>
            <p:cNvSpPr/>
            <p:nvPr/>
          </p:nvSpPr>
          <p:spPr>
            <a:xfrm>
              <a:off x="5349230" y="3525581"/>
              <a:ext cx="601138" cy="238622"/>
            </a:xfrm>
            <a:prstGeom prst="accentCallout1">
              <a:avLst>
                <a:gd name="adj1" fmla="val 17439"/>
                <a:gd name="adj2" fmla="val -6424"/>
                <a:gd name="adj3" fmla="val 162848"/>
                <a:gd name="adj4" fmla="val -169548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ru-RU" sz="1600" dirty="0"/>
            </a:p>
          </p:txBody>
        </p:sp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xmlns="" id="{62440EB4-8F69-4E65-A6B4-5ABFE5912D04}"/>
                </a:ext>
              </a:extLst>
            </p:cNvPr>
            <p:cNvSpPr/>
            <p:nvPr/>
          </p:nvSpPr>
          <p:spPr>
            <a:xfrm>
              <a:off x="5298633" y="2788934"/>
              <a:ext cx="6639164" cy="313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spc="25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руководитель (представитель) органов молодежного парламентаризма</a:t>
              </a:r>
              <a:endParaRPr lang="ru-RU" sz="1600" dirty="0"/>
            </a:p>
          </p:txBody>
        </p:sp>
        <p:sp>
          <p:nvSpPr>
            <p:cNvPr id="57" name="Выноска: линия с чертой 56">
              <a:extLst>
                <a:ext uri="{FF2B5EF4-FFF2-40B4-BE49-F238E27FC236}">
                  <a16:creationId xmlns:a16="http://schemas.microsoft.com/office/drawing/2014/main" xmlns="" id="{DFF893A2-8FD7-464E-9D9E-D7860D95063F}"/>
                </a:ext>
              </a:extLst>
            </p:cNvPr>
            <p:cNvSpPr/>
            <p:nvPr/>
          </p:nvSpPr>
          <p:spPr>
            <a:xfrm>
              <a:off x="5349230" y="3905274"/>
              <a:ext cx="601138" cy="557188"/>
            </a:xfrm>
            <a:prstGeom prst="accentCallout1">
              <a:avLst>
                <a:gd name="adj1" fmla="val 17439"/>
                <a:gd name="adj2" fmla="val -6424"/>
                <a:gd name="adj3" fmla="val -2160"/>
                <a:gd name="adj4" fmla="val -171380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ru-RU" sz="1600" dirty="0"/>
            </a:p>
          </p:txBody>
        </p:sp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xmlns="" id="{F7EE4B99-A7AF-4752-B991-B46E82F81A2C}"/>
                </a:ext>
              </a:extLst>
            </p:cNvPr>
            <p:cNvSpPr/>
            <p:nvPr/>
          </p:nvSpPr>
          <p:spPr>
            <a:xfrm>
              <a:off x="5349230" y="3839513"/>
              <a:ext cx="6537970" cy="688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1600" spc="25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делегируются президиумами соответствующих местных Советов депутатов базового территориального уровня от каждого района и города областного подчинения</a:t>
              </a:r>
              <a:endParaRPr lang="ru-RU" sz="1600" dirty="0"/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xmlns="" id="{059E9479-F0FF-4FFD-BAA3-2802FB397724}"/>
                </a:ext>
              </a:extLst>
            </p:cNvPr>
            <p:cNvSpPr/>
            <p:nvPr/>
          </p:nvSpPr>
          <p:spPr>
            <a:xfrm>
              <a:off x="5281084" y="3475615"/>
              <a:ext cx="242540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ru-RU" sz="1600" spc="25" dirty="0">
                  <a:latin typeface="Calibri" panose="020F0502020204030204" pitchFamily="34" charset="0"/>
                  <a:cs typeface="Calibri" panose="020F0502020204030204" pitchFamily="34" charset="0"/>
                </a:rPr>
                <a:t>возраст: от 18 до 31 года</a:t>
              </a:r>
            </a:p>
          </p:txBody>
        </p:sp>
        <p:sp>
          <p:nvSpPr>
            <p:cNvPr id="60" name="Выноска: линия с чертой 59">
              <a:extLst>
                <a:ext uri="{FF2B5EF4-FFF2-40B4-BE49-F238E27FC236}">
                  <a16:creationId xmlns:a16="http://schemas.microsoft.com/office/drawing/2014/main" xmlns="" id="{6597A599-F700-40DD-ACDC-D6BF1B3F5DBF}"/>
                </a:ext>
              </a:extLst>
            </p:cNvPr>
            <p:cNvSpPr/>
            <p:nvPr/>
          </p:nvSpPr>
          <p:spPr>
            <a:xfrm>
              <a:off x="5349230" y="3189942"/>
              <a:ext cx="601138" cy="231253"/>
            </a:xfrm>
            <a:prstGeom prst="accentCallout1">
              <a:avLst>
                <a:gd name="adj1" fmla="val 17439"/>
                <a:gd name="adj2" fmla="val -6424"/>
                <a:gd name="adj3" fmla="val 310186"/>
                <a:gd name="adj4" fmla="val -169549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ru-RU" sz="1600" dirty="0"/>
            </a:p>
          </p:txBody>
        </p:sp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xmlns="" id="{CAD2BFFA-42ED-473C-B378-12FA3EDE0993}"/>
                </a:ext>
              </a:extLst>
            </p:cNvPr>
            <p:cNvSpPr/>
            <p:nvPr/>
          </p:nvSpPr>
          <p:spPr>
            <a:xfrm>
              <a:off x="5349230" y="3102866"/>
              <a:ext cx="313726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spc="25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гражданин Республики Беларусь</a:t>
              </a:r>
              <a:endParaRPr lang="ru-RU" sz="1600" dirty="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5CB29F67-DFEE-48AF-A82E-F283AF2B3BB2}"/>
                </a:ext>
              </a:extLst>
            </p:cNvPr>
            <p:cNvSpPr txBox="1"/>
            <p:nvPr/>
          </p:nvSpPr>
          <p:spPr>
            <a:xfrm>
              <a:off x="3499394" y="3272143"/>
              <a:ext cx="1595120" cy="96907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tIns="36000" bIns="36000" rtlCol="0">
              <a:noAutofit/>
            </a:bodyPr>
            <a:lstStyle/>
            <a:p>
              <a:pPr marL="273050" algn="just">
                <a:lnSpc>
                  <a:spcPct val="90000"/>
                </a:lnSpc>
              </a:pPr>
              <a:endPara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xmlns="" id="{4AE1A742-2244-4E75-97AF-F905ADC56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1118" y="3292826"/>
              <a:ext cx="1470019" cy="948390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F7FA98A-A10A-4D61-AB01-968D55617F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17848" y="192818"/>
            <a:ext cx="2576150" cy="1440000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A37F5DE2-293E-4050-9BC7-F65A5952DD2C}"/>
              </a:ext>
            </a:extLst>
          </p:cNvPr>
          <p:cNvSpPr/>
          <p:nvPr/>
        </p:nvSpPr>
        <p:spPr>
          <a:xfrm>
            <a:off x="7691278" y="4399920"/>
            <a:ext cx="3352801" cy="42132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54823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pc="2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Задачи парламента</a:t>
            </a: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C32D78EB-815E-4FC6-A602-1CA24EF752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899" y="4379766"/>
            <a:ext cx="392087" cy="406712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A9CDC547-2F73-40F1-AD35-09A10E480A4B}"/>
              </a:ext>
            </a:extLst>
          </p:cNvPr>
          <p:cNvSpPr/>
          <p:nvPr/>
        </p:nvSpPr>
        <p:spPr>
          <a:xfrm>
            <a:off x="-90539" y="19539"/>
            <a:ext cx="12282539" cy="6818921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Прямоугольник: скругленные углы 14">
            <a:extLst>
              <a:ext uri="{FF2B5EF4-FFF2-40B4-BE49-F238E27FC236}">
                <a16:creationId xmlns:a16="http://schemas.microsoft.com/office/drawing/2014/main" xmlns="" id="{DC460F7C-731A-4E07-B427-55759FEE9335}"/>
              </a:ext>
            </a:extLst>
          </p:cNvPr>
          <p:cNvSpPr/>
          <p:nvPr/>
        </p:nvSpPr>
        <p:spPr>
          <a:xfrm>
            <a:off x="955735" y="491336"/>
            <a:ext cx="7236791" cy="574066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36000" tIns="36000" rIns="144000" bIns="36000" rtlCol="0" anchor="t" anchorCtr="0">
            <a:spAutoFit/>
          </a:bodyPr>
          <a:lstStyle/>
          <a:p>
            <a:pPr marL="1703388" algn="just">
              <a:lnSpc>
                <a:spcPct val="90000"/>
              </a:lnSpc>
              <a:spcAft>
                <a:spcPts val="600"/>
              </a:spcAft>
            </a:pPr>
            <a:r>
              <a:rPr lang="ru-RU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Задачи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dirty="0">
                <a:solidFill>
                  <a:srgbClr val="5482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Молодежного парламента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1703388" algn="just">
              <a:lnSpc>
                <a:spcPct val="80000"/>
              </a:lnSpc>
              <a:spcAft>
                <a:spcPts val="300"/>
              </a:spcAft>
              <a:buClr>
                <a:srgbClr val="548235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координация деятельности молодежных консультативно-совещательных органов (парламентов, советов, палат) при органах местного управления и самоуправления (далее — органы молодежного парламентаризма);</a:t>
            </a:r>
          </a:p>
          <a:p>
            <a:pPr marL="615950" indent="-342900" algn="just">
              <a:lnSpc>
                <a:spcPct val="80000"/>
              </a:lnSpc>
              <a:spcAft>
                <a:spcPts val="300"/>
              </a:spcAft>
              <a:buClr>
                <a:srgbClr val="548235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приобщение молодежи к парламентской деятельности, формирование правовой и политической культуры молодежи;</a:t>
            </a:r>
          </a:p>
          <a:p>
            <a:pPr marL="615950" indent="-342900" algn="just">
              <a:lnSpc>
                <a:spcPct val="80000"/>
              </a:lnSpc>
              <a:spcAft>
                <a:spcPts val="300"/>
              </a:spcAft>
              <a:buClr>
                <a:srgbClr val="548235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участие в разработке проектов нормативных правовых актов, затрагивающих права и законные интересы молодежи;</a:t>
            </a:r>
          </a:p>
          <a:p>
            <a:pPr marL="615950" indent="-342900" algn="just">
              <a:lnSpc>
                <a:spcPct val="80000"/>
              </a:lnSpc>
              <a:spcAft>
                <a:spcPts val="300"/>
              </a:spcAft>
              <a:buClr>
                <a:srgbClr val="548235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участие в формировании и реализации государственной молодежной политики;</a:t>
            </a:r>
          </a:p>
          <a:p>
            <a:pPr marL="615950" indent="-342900" algn="just">
              <a:lnSpc>
                <a:spcPct val="80000"/>
              </a:lnSpc>
              <a:spcAft>
                <a:spcPts val="300"/>
              </a:spcAft>
              <a:buClr>
                <a:srgbClr val="548235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участие в работе по созданию условий для эффективной реализации потенциала молодежи и ее активного участия в социально-экономических и общественно-политических процессах;</a:t>
            </a:r>
          </a:p>
          <a:p>
            <a:pPr marL="615950" indent="-342900" algn="just">
              <a:lnSpc>
                <a:spcPct val="80000"/>
              </a:lnSpc>
              <a:spcAft>
                <a:spcPts val="300"/>
              </a:spcAft>
              <a:buClr>
                <a:srgbClr val="548235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изучение существующих проблем в молодежной среде и выработка предложений по их решению;</a:t>
            </a:r>
          </a:p>
          <a:p>
            <a:pPr marL="615950" indent="-342900" algn="just">
              <a:lnSpc>
                <a:spcPct val="80000"/>
              </a:lnSpc>
              <a:spcAft>
                <a:spcPts val="300"/>
              </a:spcAft>
              <a:buClr>
                <a:srgbClr val="548235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обеспечение взаимодействия депутатов Палаты представителей и членов Совета Республики Национального собрания Республики Беларусь с молодежью, молодежными общественными объединениями;</a:t>
            </a:r>
          </a:p>
          <a:p>
            <a:pPr marL="615950" indent="-342900" algn="just">
              <a:lnSpc>
                <a:spcPct val="80000"/>
              </a:lnSpc>
              <a:spcAft>
                <a:spcPts val="300"/>
              </a:spcAft>
              <a:buClr>
                <a:srgbClr val="548235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подготовка информационно-аналитических материалов о деятельности органов молодежного парламентаризма в Республике Беларусь;</a:t>
            </a:r>
          </a:p>
          <a:p>
            <a:pPr marL="615950" indent="-342900" algn="just">
              <a:lnSpc>
                <a:spcPct val="80000"/>
              </a:lnSpc>
              <a:spcAft>
                <a:spcPts val="300"/>
              </a:spcAft>
              <a:buClr>
                <a:srgbClr val="548235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участие в разработке и реализации государственных программ (подпрограмм) в сфере государственной молодежной политики;</a:t>
            </a:r>
          </a:p>
          <a:p>
            <a:pPr marL="615950" indent="-342900" algn="just">
              <a:lnSpc>
                <a:spcPct val="80000"/>
              </a:lnSpc>
              <a:spcAft>
                <a:spcPts val="300"/>
              </a:spcAft>
              <a:buClr>
                <a:srgbClr val="548235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содействие реализации молодежной кадровой политики;</a:t>
            </a:r>
          </a:p>
          <a:p>
            <a:pPr marL="615950" indent="-342900" algn="just">
              <a:lnSpc>
                <a:spcPct val="80000"/>
              </a:lnSpc>
              <a:spcAft>
                <a:spcPts val="300"/>
              </a:spcAft>
              <a:buClr>
                <a:srgbClr val="548235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развитие международного молодежного сотрудничества, в том числе участие в работе международных парламентских структур и их органов.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18A5148-41F5-45FD-B681-1B20F73CC1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8796" y="625254"/>
            <a:ext cx="1597290" cy="969348"/>
          </a:xfrm>
          <a:prstGeom prst="rect">
            <a:avLst/>
          </a:prstGeom>
        </p:spPr>
      </p:pic>
      <p:sp>
        <p:nvSpPr>
          <p:cNvPr id="17" name="для перехода">
            <a:hlinkClick r:id="rId12" action="ppaction://hlinksldjump"/>
            <a:extLst>
              <a:ext uri="{FF2B5EF4-FFF2-40B4-BE49-F238E27FC236}">
                <a16:creationId xmlns:a16="http://schemas.microsoft.com/office/drawing/2014/main" xmlns="" id="{0B6A4B60-2C88-46A3-88C0-651056CE3F87}"/>
              </a:ext>
            </a:extLst>
          </p:cNvPr>
          <p:cNvSpPr/>
          <p:nvPr/>
        </p:nvSpPr>
        <p:spPr>
          <a:xfrm>
            <a:off x="-61391" y="-19540"/>
            <a:ext cx="12192000" cy="6858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25894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1F980E-AF6C-4CBB-8065-FDCCA508CBFC}"/>
              </a:ext>
            </a:extLst>
          </p:cNvPr>
          <p:cNvSpPr txBox="1"/>
          <p:nvPr/>
        </p:nvSpPr>
        <p:spPr>
          <a:xfrm>
            <a:off x="2814483" y="205367"/>
            <a:ext cx="8947835" cy="10895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algn="just">
              <a:lnSpc>
                <a:spcPct val="90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Какие условия созданы в Республике Беларусь для организации научно-исследовательской деятельности учащихся?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30235C9C-7389-44B7-AA59-D44435350E42}"/>
              </a:ext>
            </a:extLst>
          </p:cNvPr>
          <p:cNvSpPr/>
          <p:nvPr/>
        </p:nvSpPr>
        <p:spPr>
          <a:xfrm>
            <a:off x="1165190" y="193857"/>
            <a:ext cx="1879272" cy="1086303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3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22" y="1375787"/>
            <a:ext cx="514061" cy="514061"/>
          </a:xfrm>
          <a:prstGeom prst="rect">
            <a:avLst/>
          </a:prstGeom>
        </p:spPr>
      </p:pic>
      <p:sp>
        <p:nvSpPr>
          <p:cNvPr id="19" name="Ответ">
            <a:extLst>
              <a:ext uri="{FF2B5EF4-FFF2-40B4-BE49-F238E27FC236}">
                <a16:creationId xmlns:a16="http://schemas.microsoft.com/office/drawing/2014/main" xmlns="" id="{8D9D1976-6D41-4DB7-A8CD-D02E1F692670}"/>
              </a:ext>
            </a:extLst>
          </p:cNvPr>
          <p:cNvSpPr/>
          <p:nvPr/>
        </p:nvSpPr>
        <p:spPr>
          <a:xfrm>
            <a:off x="1139268" y="1381088"/>
            <a:ext cx="10611620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24" name="назад">
            <a:hlinkClick r:id="rId4" action="ppaction://hlinksldjump"/>
            <a:extLst>
              <a:ext uri="{FF2B5EF4-FFF2-40B4-BE49-F238E27FC236}">
                <a16:creationId xmlns:a16="http://schemas.microsoft.com/office/drawing/2014/main" xmlns="" id="{5FD0EEDC-FCA0-45E4-8C69-708B5E7B11FB}"/>
              </a:ext>
            </a:extLst>
          </p:cNvPr>
          <p:cNvSpPr/>
          <p:nvPr/>
        </p:nvSpPr>
        <p:spPr>
          <a:xfrm>
            <a:off x="8849931" y="1384709"/>
            <a:ext cx="2900957" cy="421326"/>
          </a:xfrm>
          <a:prstGeom prst="roundRect">
            <a:avLst>
              <a:gd name="adj" fmla="val 26121"/>
            </a:avLst>
          </a:prstGeom>
          <a:solidFill>
            <a:schemeClr val="bg1">
              <a:lumMod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Вернуться назад</a:t>
            </a:r>
          </a:p>
        </p:txBody>
      </p:sp>
      <p:graphicFrame>
        <p:nvGraphicFramePr>
          <p:cNvPr id="21" name="Схема 20">
            <a:extLst>
              <a:ext uri="{FF2B5EF4-FFF2-40B4-BE49-F238E27FC236}">
                <a16:creationId xmlns:a16="http://schemas.microsoft.com/office/drawing/2014/main" xmlns="" id="{9C18029C-9408-420E-AB8A-10CCA87D0A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5053110"/>
              </p:ext>
            </p:extLst>
          </p:nvPr>
        </p:nvGraphicFramePr>
        <p:xfrm>
          <a:off x="811353" y="2100281"/>
          <a:ext cx="11232478" cy="4572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DD947A4-4733-4AB2-8E28-9FB83AEFCFC2}"/>
              </a:ext>
            </a:extLst>
          </p:cNvPr>
          <p:cNvSpPr txBox="1"/>
          <p:nvPr/>
        </p:nvSpPr>
        <p:spPr>
          <a:xfrm>
            <a:off x="2887368" y="2291146"/>
            <a:ext cx="2605656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>
                <a:solidFill>
                  <a:srgbClr val="74350A"/>
                </a:solidFill>
              </a:rPr>
              <a:t>Конкурсы и олимпиады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C45788F-B761-4110-ABEB-92900EBA7FA5}"/>
              </a:ext>
            </a:extLst>
          </p:cNvPr>
          <p:cNvSpPr txBox="1"/>
          <p:nvPr/>
        </p:nvSpPr>
        <p:spPr>
          <a:xfrm>
            <a:off x="2814483" y="3087000"/>
            <a:ext cx="2751428" cy="986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Сотрудничество </a:t>
            </a:r>
            <a:b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 научными организациями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20D1F00-0402-4FE8-B575-31D956F7A4EA}"/>
              </a:ext>
            </a:extLst>
          </p:cNvPr>
          <p:cNvSpPr txBox="1"/>
          <p:nvPr/>
        </p:nvSpPr>
        <p:spPr>
          <a:xfrm>
            <a:off x="2814482" y="4187047"/>
            <a:ext cx="2963466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>
                <a:solidFill>
                  <a:srgbClr val="926F00"/>
                </a:solidFill>
              </a:rPr>
              <a:t>Тематические лагеря и программы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FB38736B-27B4-42D1-BFF8-4B1BC4E6FDC9}"/>
              </a:ext>
            </a:extLst>
          </p:cNvPr>
          <p:cNvSpPr txBox="1"/>
          <p:nvPr/>
        </p:nvSpPr>
        <p:spPr>
          <a:xfrm>
            <a:off x="2814482" y="5175552"/>
            <a:ext cx="2751429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>
                <a:solidFill>
                  <a:srgbClr val="265F92"/>
                </a:solidFill>
              </a:rPr>
              <a:t>Информационные ресурсы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6FF325B-6760-4AF9-A912-61EC9695FA09}"/>
              </a:ext>
            </a:extLst>
          </p:cNvPr>
          <p:cNvSpPr txBox="1"/>
          <p:nvPr/>
        </p:nvSpPr>
        <p:spPr>
          <a:xfrm>
            <a:off x="4744278" y="2246733"/>
            <a:ext cx="6785114" cy="80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Республиканская научно-исследовательская конференция </a:t>
            </a:r>
            <a:r>
              <a:rPr lang="ru-RU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учащихся  </a:t>
            </a: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Республиканская олимпиада</a:t>
            </a:r>
            <a:r>
              <a:rPr lang="ru-RU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по учебным предметам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137473F4-23A9-4878-BEA5-61EB4A20E5A3}"/>
              </a:ext>
            </a:extLst>
          </p:cNvPr>
          <p:cNvSpPr txBox="1"/>
          <p:nvPr/>
        </p:nvSpPr>
        <p:spPr>
          <a:xfrm>
            <a:off x="5181600" y="3192745"/>
            <a:ext cx="6506818" cy="839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Программы стажировок </a:t>
            </a:r>
            <a:r>
              <a:rPr lang="ru-RU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учреждений высшего образования</a:t>
            </a: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Научные кружки </a:t>
            </a: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Конкурсы исследовательских работ</a:t>
            </a:r>
            <a:endParaRPr lang="ru-RU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31EA2618-9C28-4524-8AAA-0A4223B70F8E}"/>
              </a:ext>
            </a:extLst>
          </p:cNvPr>
          <p:cNvSpPr txBox="1"/>
          <p:nvPr/>
        </p:nvSpPr>
        <p:spPr>
          <a:xfrm>
            <a:off x="5777948" y="4258201"/>
            <a:ext cx="5751444" cy="579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Национальный детский технопарк </a:t>
            </a: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Летний IT-лагерь R:ED 2024</a:t>
            </a:r>
            <a:endParaRPr lang="ru-RU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ED2B7CE7-D55E-4236-8AC1-B9D6A10E738F}"/>
              </a:ext>
            </a:extLst>
          </p:cNvPr>
          <p:cNvSpPr txBox="1"/>
          <p:nvPr/>
        </p:nvSpPr>
        <p:spPr>
          <a:xfrm>
            <a:off x="5565911" y="5195910"/>
            <a:ext cx="3419063" cy="579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Библиотеки Беларуси</a:t>
            </a: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Образовательные ресурсы </a:t>
            </a:r>
          </a:p>
        </p:txBody>
      </p:sp>
      <p:pic>
        <p:nvPicPr>
          <p:cNvPr id="1026" name="Picture 2" descr="Национальный детский технопарк">
            <a:hlinkClick r:id="rId10"/>
            <a:extLst>
              <a:ext uri="{FF2B5EF4-FFF2-40B4-BE49-F238E27FC236}">
                <a16:creationId xmlns:a16="http://schemas.microsoft.com/office/drawing/2014/main" xmlns="" id="{51E06A19-C71E-40D1-AF75-A238B751F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264" y="4142750"/>
            <a:ext cx="1703128" cy="36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607F1BC2-A424-4CD8-9005-3403E73E2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503" y="4138079"/>
            <a:ext cx="295830" cy="29583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37B5D42-81D0-49D9-B505-7042C19A8F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22260" y="4096977"/>
            <a:ext cx="304047" cy="295830"/>
          </a:xfrm>
          <a:prstGeom prst="rect">
            <a:avLst/>
          </a:prstGeom>
        </p:spPr>
      </p:pic>
      <p:pic>
        <p:nvPicPr>
          <p:cNvPr id="14" name="Рисунок 13">
            <a:hlinkClick r:id="rId13"/>
            <a:extLst>
              <a:ext uri="{FF2B5EF4-FFF2-40B4-BE49-F238E27FC236}">
                <a16:creationId xmlns:a16="http://schemas.microsoft.com/office/drawing/2014/main" xmlns="" id="{2C3833E5-F9FB-4C97-B01C-5EB4AD7664D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26264" y="4804656"/>
            <a:ext cx="1103024" cy="57951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054B6FCC-4EF5-46D3-937F-E8242C3CFE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793" y="5048170"/>
            <a:ext cx="295830" cy="29583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19E996EB-618B-4C6B-8B16-AA68BB465B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36456" y="5048170"/>
            <a:ext cx="304047" cy="295830"/>
          </a:xfrm>
          <a:prstGeom prst="rect">
            <a:avLst/>
          </a:prstGeom>
        </p:spPr>
      </p:pic>
      <p:pic>
        <p:nvPicPr>
          <p:cNvPr id="44" name="Рисунок 43">
            <a:hlinkClick r:id="rId16" action="ppaction://hlinksldjump"/>
            <a:extLst>
              <a:ext uri="{FF2B5EF4-FFF2-40B4-BE49-F238E27FC236}">
                <a16:creationId xmlns:a16="http://schemas.microsoft.com/office/drawing/2014/main" xmlns="" id="{35B459F3-D6B9-451D-8F04-33E15FDC4B7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357" y="5471761"/>
            <a:ext cx="862240" cy="63655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9FA15EC8-3DFF-4E0E-B7D3-598E60D57C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597" y="5660227"/>
            <a:ext cx="295830" cy="295830"/>
          </a:xfrm>
          <a:prstGeom prst="rect">
            <a:avLst/>
          </a:prstGeom>
        </p:spPr>
      </p:pic>
      <p:sp>
        <p:nvSpPr>
          <p:cNvPr id="23" name="скрыть">
            <a:extLst>
              <a:ext uri="{FF2B5EF4-FFF2-40B4-BE49-F238E27FC236}">
                <a16:creationId xmlns:a16="http://schemas.microsoft.com/office/drawing/2014/main" xmlns="" id="{8CE28F65-DF93-40F3-A48E-60A7A08B63AD}"/>
              </a:ext>
            </a:extLst>
          </p:cNvPr>
          <p:cNvSpPr/>
          <p:nvPr/>
        </p:nvSpPr>
        <p:spPr>
          <a:xfrm>
            <a:off x="0" y="1903342"/>
            <a:ext cx="12192000" cy="4954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368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4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1F980E-AF6C-4CBB-8065-FDCCA508CBFC}"/>
              </a:ext>
            </a:extLst>
          </p:cNvPr>
          <p:cNvSpPr txBox="1"/>
          <p:nvPr/>
        </p:nvSpPr>
        <p:spPr>
          <a:xfrm>
            <a:off x="2814483" y="205367"/>
            <a:ext cx="8947835" cy="10895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algn="just">
              <a:lnSpc>
                <a:spcPct val="90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Какие условия созданы в Республике Беларусь для организации научно-исследовательской деятельности учащихся?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30235C9C-7389-44B7-AA59-D44435350E42}"/>
              </a:ext>
            </a:extLst>
          </p:cNvPr>
          <p:cNvSpPr/>
          <p:nvPr/>
        </p:nvSpPr>
        <p:spPr>
          <a:xfrm>
            <a:off x="982987" y="189641"/>
            <a:ext cx="1879272" cy="1086303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3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9" y="1371571"/>
            <a:ext cx="514061" cy="514061"/>
          </a:xfrm>
          <a:prstGeom prst="rect">
            <a:avLst/>
          </a:prstGeom>
        </p:spPr>
      </p:pic>
      <p:sp>
        <p:nvSpPr>
          <p:cNvPr id="19" name="Ответ">
            <a:extLst>
              <a:ext uri="{FF2B5EF4-FFF2-40B4-BE49-F238E27FC236}">
                <a16:creationId xmlns:a16="http://schemas.microsoft.com/office/drawing/2014/main" xmlns="" id="{8D9D1976-6D41-4DB7-A8CD-D02E1F692670}"/>
              </a:ext>
            </a:extLst>
          </p:cNvPr>
          <p:cNvSpPr/>
          <p:nvPr/>
        </p:nvSpPr>
        <p:spPr>
          <a:xfrm>
            <a:off x="1139268" y="1381088"/>
            <a:ext cx="10611620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24" name="назад">
            <a:hlinkClick r:id="rId4" action="ppaction://hlinksldjump"/>
            <a:extLst>
              <a:ext uri="{FF2B5EF4-FFF2-40B4-BE49-F238E27FC236}">
                <a16:creationId xmlns:a16="http://schemas.microsoft.com/office/drawing/2014/main" xmlns="" id="{5FD0EEDC-FCA0-45E4-8C69-708B5E7B11FB}"/>
              </a:ext>
            </a:extLst>
          </p:cNvPr>
          <p:cNvSpPr/>
          <p:nvPr/>
        </p:nvSpPr>
        <p:spPr>
          <a:xfrm>
            <a:off x="8849931" y="1384709"/>
            <a:ext cx="2900957" cy="421326"/>
          </a:xfrm>
          <a:prstGeom prst="roundRect">
            <a:avLst>
              <a:gd name="adj" fmla="val 26121"/>
            </a:avLst>
          </a:prstGeom>
          <a:solidFill>
            <a:schemeClr val="bg1">
              <a:lumMod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Вернуться назад</a:t>
            </a:r>
          </a:p>
        </p:txBody>
      </p:sp>
      <p:graphicFrame>
        <p:nvGraphicFramePr>
          <p:cNvPr id="21" name="Схема 20">
            <a:extLst>
              <a:ext uri="{FF2B5EF4-FFF2-40B4-BE49-F238E27FC236}">
                <a16:creationId xmlns:a16="http://schemas.microsoft.com/office/drawing/2014/main" xmlns="" id="{9C18029C-9408-420E-AB8A-10CCA87D0A12}"/>
              </a:ext>
            </a:extLst>
          </p:cNvPr>
          <p:cNvGraphicFramePr/>
          <p:nvPr/>
        </p:nvGraphicFramePr>
        <p:xfrm>
          <a:off x="811353" y="2100281"/>
          <a:ext cx="11232478" cy="4572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DD947A4-4733-4AB2-8E28-9FB83AEFCFC2}"/>
              </a:ext>
            </a:extLst>
          </p:cNvPr>
          <p:cNvSpPr txBox="1"/>
          <p:nvPr/>
        </p:nvSpPr>
        <p:spPr>
          <a:xfrm>
            <a:off x="2705165" y="2286930"/>
            <a:ext cx="2605656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>
                <a:solidFill>
                  <a:srgbClr val="74350A"/>
                </a:solidFill>
              </a:rPr>
              <a:t>Конкурсы и олимпиады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C45788F-B761-4110-ABEB-92900EBA7FA5}"/>
              </a:ext>
            </a:extLst>
          </p:cNvPr>
          <p:cNvSpPr txBox="1"/>
          <p:nvPr/>
        </p:nvSpPr>
        <p:spPr>
          <a:xfrm>
            <a:off x="2632280" y="3082784"/>
            <a:ext cx="2751428" cy="986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Сотрудничество </a:t>
            </a:r>
            <a:b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 научными организациями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20D1F00-0402-4FE8-B575-31D956F7A4EA}"/>
              </a:ext>
            </a:extLst>
          </p:cNvPr>
          <p:cNvSpPr txBox="1"/>
          <p:nvPr/>
        </p:nvSpPr>
        <p:spPr>
          <a:xfrm>
            <a:off x="2814482" y="4187047"/>
            <a:ext cx="2963466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>
                <a:solidFill>
                  <a:srgbClr val="926F00"/>
                </a:solidFill>
              </a:rPr>
              <a:t>Тематические лагеря и программы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FB38736B-27B4-42D1-BFF8-4B1BC4E6FDC9}"/>
              </a:ext>
            </a:extLst>
          </p:cNvPr>
          <p:cNvSpPr txBox="1"/>
          <p:nvPr/>
        </p:nvSpPr>
        <p:spPr>
          <a:xfrm>
            <a:off x="2814482" y="5175552"/>
            <a:ext cx="2751429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>
                <a:solidFill>
                  <a:srgbClr val="265F92"/>
                </a:solidFill>
              </a:rPr>
              <a:t>Информационные ресурсы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6FF325B-6760-4AF9-A912-61EC9695FA09}"/>
              </a:ext>
            </a:extLst>
          </p:cNvPr>
          <p:cNvSpPr txBox="1"/>
          <p:nvPr/>
        </p:nvSpPr>
        <p:spPr>
          <a:xfrm>
            <a:off x="4744278" y="2246733"/>
            <a:ext cx="6785114" cy="80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Республиканская научно-исследовательская конференция </a:t>
            </a:r>
            <a:r>
              <a:rPr lang="ru-RU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учащихся  </a:t>
            </a: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Республиканская олимпиада</a:t>
            </a:r>
            <a:r>
              <a:rPr lang="ru-RU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по учебным предметам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137473F4-23A9-4878-BEA5-61EB4A20E5A3}"/>
              </a:ext>
            </a:extLst>
          </p:cNvPr>
          <p:cNvSpPr txBox="1"/>
          <p:nvPr/>
        </p:nvSpPr>
        <p:spPr>
          <a:xfrm>
            <a:off x="5181600" y="3192745"/>
            <a:ext cx="6506818" cy="839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Программы стажировок </a:t>
            </a:r>
            <a:r>
              <a:rPr lang="ru-RU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учреждений высшего образования</a:t>
            </a: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Научные кружки </a:t>
            </a: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Конкурсы исследовательских работ</a:t>
            </a:r>
            <a:endParaRPr lang="ru-RU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31EA2618-9C28-4524-8AAA-0A4223B70F8E}"/>
              </a:ext>
            </a:extLst>
          </p:cNvPr>
          <p:cNvSpPr txBox="1"/>
          <p:nvPr/>
        </p:nvSpPr>
        <p:spPr>
          <a:xfrm>
            <a:off x="5777948" y="4258201"/>
            <a:ext cx="5751444" cy="579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Национальный детский технопарк </a:t>
            </a: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Летний IT-лагерь R:ED 2024</a:t>
            </a:r>
            <a:endParaRPr lang="ru-RU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ED2B7CE7-D55E-4236-8AC1-B9D6A10E738F}"/>
              </a:ext>
            </a:extLst>
          </p:cNvPr>
          <p:cNvSpPr txBox="1"/>
          <p:nvPr/>
        </p:nvSpPr>
        <p:spPr>
          <a:xfrm>
            <a:off x="5565911" y="5195910"/>
            <a:ext cx="3419063" cy="579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Библиотеки Беларуси</a:t>
            </a: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Образовательные ресурсы </a:t>
            </a:r>
          </a:p>
        </p:txBody>
      </p:sp>
      <p:pic>
        <p:nvPicPr>
          <p:cNvPr id="1026" name="Picture 2" descr="Национальный детский технопарк">
            <a:hlinkClick r:id="rId10"/>
            <a:extLst>
              <a:ext uri="{FF2B5EF4-FFF2-40B4-BE49-F238E27FC236}">
                <a16:creationId xmlns:a16="http://schemas.microsoft.com/office/drawing/2014/main" xmlns="" id="{51E06A19-C71E-40D1-AF75-A238B751F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264" y="4142750"/>
            <a:ext cx="1703128" cy="36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607F1BC2-A424-4CD8-9005-3403E73E2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503" y="4138079"/>
            <a:ext cx="295830" cy="29583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37B5D42-81D0-49D9-B505-7042C19A8F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44980" y="4110286"/>
            <a:ext cx="304047" cy="295830"/>
          </a:xfrm>
          <a:prstGeom prst="rect">
            <a:avLst/>
          </a:prstGeom>
        </p:spPr>
      </p:pic>
      <p:pic>
        <p:nvPicPr>
          <p:cNvPr id="14" name="Рисунок 13">
            <a:hlinkClick r:id="rId13"/>
            <a:extLst>
              <a:ext uri="{FF2B5EF4-FFF2-40B4-BE49-F238E27FC236}">
                <a16:creationId xmlns:a16="http://schemas.microsoft.com/office/drawing/2014/main" xmlns="" id="{2C3833E5-F9FB-4C97-B01C-5EB4AD7664D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26264" y="4804656"/>
            <a:ext cx="1103024" cy="57951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054B6FCC-4EF5-46D3-937F-E8242C3CFE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793" y="5048170"/>
            <a:ext cx="295830" cy="29583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19E996EB-618B-4C6B-8B16-AA68BB465B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36456" y="5048170"/>
            <a:ext cx="304047" cy="29583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35B459F3-D6B9-451D-8F04-33E15FDC4B7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357" y="5471761"/>
            <a:ext cx="862240" cy="63655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9FA15EC8-3DFF-4E0E-B7D3-598E60D57C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793" y="5662431"/>
            <a:ext cx="295830" cy="295830"/>
          </a:xfrm>
          <a:prstGeom prst="rect">
            <a:avLst/>
          </a:prstGeom>
        </p:spPr>
      </p:pic>
      <p:sp>
        <p:nvSpPr>
          <p:cNvPr id="23" name="прозрачно">
            <a:extLst>
              <a:ext uri="{FF2B5EF4-FFF2-40B4-BE49-F238E27FC236}">
                <a16:creationId xmlns:a16="http://schemas.microsoft.com/office/drawing/2014/main" xmlns="" id="{8CE28F65-DF93-40F3-A48E-60A7A08B63AD}"/>
              </a:ext>
            </a:extLst>
          </p:cNvPr>
          <p:cNvSpPr/>
          <p:nvPr/>
        </p:nvSpPr>
        <p:spPr>
          <a:xfrm>
            <a:off x="-59764" y="0"/>
            <a:ext cx="12192000" cy="6858000"/>
          </a:xfrm>
          <a:prstGeom prst="rect">
            <a:avLst/>
          </a:prstGeom>
          <a:solidFill>
            <a:srgbClr val="FFFFFF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7487E0E-0B46-421C-91EF-4BCC1EDCE5D5}"/>
              </a:ext>
            </a:extLst>
          </p:cNvPr>
          <p:cNvSpPr txBox="1"/>
          <p:nvPr/>
        </p:nvSpPr>
        <p:spPr>
          <a:xfrm>
            <a:off x="97063" y="298562"/>
            <a:ext cx="4269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9763A"/>
                </a:solidFill>
                <a:latin typeface="Open Sans"/>
              </a:rPr>
              <a:t>Электронная библиотека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D5D1AF8-18DD-4586-B547-667141F07650}"/>
              </a:ext>
            </a:extLst>
          </p:cNvPr>
          <p:cNvSpPr txBox="1"/>
          <p:nvPr/>
        </p:nvSpPr>
        <p:spPr>
          <a:xfrm>
            <a:off x="7842739" y="220716"/>
            <a:ext cx="4147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9763A"/>
                </a:solidFill>
                <a:latin typeface="Open Sans"/>
              </a:rPr>
              <a:t>Электронное обучение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6B912CA-1F99-4538-AE11-3D44A5A2BDEB}"/>
              </a:ext>
            </a:extLst>
          </p:cNvPr>
          <p:cNvSpPr txBox="1"/>
          <p:nvPr/>
        </p:nvSpPr>
        <p:spPr>
          <a:xfrm>
            <a:off x="121782" y="804640"/>
            <a:ext cx="38943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e-padruchnik.adu.by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/>
            <a:r>
              <a:rPr lang="ru-RU" sz="1400" dirty="0"/>
              <a:t>База электронных версий учебных пособий для учреждений общего среднего образования, допущенных Министерством образования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1222FCB-E386-4E35-A6DC-5866BFC56FA3}"/>
              </a:ext>
            </a:extLst>
          </p:cNvPr>
          <p:cNvSpPr txBox="1"/>
          <p:nvPr/>
        </p:nvSpPr>
        <p:spPr>
          <a:xfrm>
            <a:off x="-29800" y="1949865"/>
            <a:ext cx="3664304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e-padruchnik-asabliva.adu.by</a:t>
            </a:r>
          </a:p>
          <a:p>
            <a:pPr algn="r"/>
            <a:r>
              <a:rPr lang="ru-RU" sz="1400" dirty="0"/>
              <a:t>База электронных версий учебных пособий </a:t>
            </a:r>
            <a:br>
              <a:rPr lang="ru-RU" sz="1400" dirty="0"/>
            </a:br>
            <a:r>
              <a:rPr lang="ru-RU" sz="1400" dirty="0"/>
              <a:t>для учреждений образования, которые реализуют образовательные программы специального образования на уровне общего среднего образования, допущенных Министерством образования</a:t>
            </a:r>
            <a:endParaRPr lang="ru-RU" sz="1400" i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D2EBC6F-1B07-454B-8D31-DF6661F5F6F7}"/>
              </a:ext>
            </a:extLst>
          </p:cNvPr>
          <p:cNvSpPr txBox="1"/>
          <p:nvPr/>
        </p:nvSpPr>
        <p:spPr>
          <a:xfrm>
            <a:off x="357061" y="3700059"/>
            <a:ext cx="31950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lingvo.adu.by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/>
            <a:r>
              <a:rPr lang="ru-RU" sz="1400" dirty="0">
                <a:latin typeface="Calibri" panose="020F0502020204030204"/>
              </a:rPr>
              <a:t>Э</a:t>
            </a:r>
            <a:r>
              <a:rPr lang="ru-RU" sz="1400" i="0" kern="1200" dirty="0">
                <a:solidFill>
                  <a:schemeClr val="tx1"/>
                </a:solidFill>
                <a:effectLst/>
                <a:latin typeface="Calibri" panose="020F0502020204030204"/>
              </a:rPr>
              <a:t>лектронные обучающие материалы и звуковые файлы к учебным пособиям по иностранным языкам</a:t>
            </a:r>
            <a:endParaRPr lang="ru-RU" sz="1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ECBD099-9D08-42B7-A4EB-F3FE18FC12E3}"/>
              </a:ext>
            </a:extLst>
          </p:cNvPr>
          <p:cNvSpPr txBox="1"/>
          <p:nvPr/>
        </p:nvSpPr>
        <p:spPr>
          <a:xfrm>
            <a:off x="8046398" y="704602"/>
            <a:ext cx="36129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03864"/>
                </a:solidFill>
              </a:rPr>
              <a:t>profil.adu.by</a:t>
            </a:r>
          </a:p>
          <a:p>
            <a:r>
              <a:rPr lang="ru-RU" sz="1400" dirty="0"/>
              <a:t>Учебно-методические материалы для изучения учебных предметов на повышенном уровне в X–XI классах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A91F9E7-CCC8-472B-AA2D-C6AAB73A1DED}"/>
              </a:ext>
            </a:extLst>
          </p:cNvPr>
          <p:cNvSpPr txBox="1"/>
          <p:nvPr/>
        </p:nvSpPr>
        <p:spPr>
          <a:xfrm>
            <a:off x="8247822" y="1749079"/>
            <a:ext cx="3612994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03864"/>
                </a:solidFill>
              </a:rPr>
              <a:t>e-vedy.adu.b</a:t>
            </a:r>
            <a:r>
              <a:rPr lang="en-US" sz="2000" b="1" dirty="0">
                <a:solidFill>
                  <a:srgbClr val="203864"/>
                </a:solidFill>
              </a:rPr>
              <a:t>y</a:t>
            </a:r>
            <a:endParaRPr lang="ru-RU" sz="2000" b="1" dirty="0">
              <a:solidFill>
                <a:srgbClr val="203864"/>
              </a:solidFill>
            </a:endParaRPr>
          </a:p>
          <a:p>
            <a:r>
              <a:rPr lang="ru-RU" sz="1400" dirty="0"/>
              <a:t>Электронные образовательные ресурсы для системы общего среднего и специального образования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B4A5EB5D-6A94-49F5-85D9-68CB86080066}"/>
              </a:ext>
            </a:extLst>
          </p:cNvPr>
          <p:cNvGrpSpPr/>
          <p:nvPr/>
        </p:nvGrpSpPr>
        <p:grpSpPr>
          <a:xfrm>
            <a:off x="4468345" y="1729593"/>
            <a:ext cx="2977239" cy="2977239"/>
            <a:chOff x="4318772" y="1258650"/>
            <a:chExt cx="2977239" cy="2977239"/>
          </a:xfrm>
        </p:grpSpPr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xmlns="" id="{2104FC28-C262-434B-AFCD-16DBF4C4CEF6}"/>
                </a:ext>
              </a:extLst>
            </p:cNvPr>
            <p:cNvSpPr/>
            <p:nvPr/>
          </p:nvSpPr>
          <p:spPr>
            <a:xfrm>
              <a:off x="4318772" y="1258650"/>
              <a:ext cx="2977239" cy="2977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xmlns="" id="{F0C110F7-501A-4EF5-8CEE-851FE1695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691" y="2311924"/>
              <a:ext cx="2203748" cy="1626928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1E1E86FA-84D6-40B5-B414-CB243C085CC1}"/>
                </a:ext>
              </a:extLst>
            </p:cNvPr>
            <p:cNvSpPr txBox="1"/>
            <p:nvPr/>
          </p:nvSpPr>
          <p:spPr>
            <a:xfrm>
              <a:off x="4767977" y="1541630"/>
              <a:ext cx="22102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/>
                </a:rPr>
                <a:t>Национальный образовательный портал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DF9B3AD1-2177-4538-9380-D80A6DB75A3D}"/>
              </a:ext>
            </a:extLst>
          </p:cNvPr>
          <p:cNvSpPr txBox="1"/>
          <p:nvPr/>
        </p:nvSpPr>
        <p:spPr>
          <a:xfrm>
            <a:off x="8271267" y="2792433"/>
            <a:ext cx="3803501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03864"/>
                </a:solidFill>
              </a:rPr>
              <a:t>e-</a:t>
            </a:r>
            <a:r>
              <a:rPr lang="en-US" b="1" dirty="0" err="1">
                <a:solidFill>
                  <a:srgbClr val="203864"/>
                </a:solidFill>
              </a:rPr>
              <a:t>vedy</a:t>
            </a:r>
            <a:r>
              <a:rPr lang="ru-RU" b="1" dirty="0">
                <a:solidFill>
                  <a:srgbClr val="203864"/>
                </a:solidFill>
              </a:rPr>
              <a:t>2</a:t>
            </a:r>
            <a:r>
              <a:rPr lang="en-US" b="1" dirty="0">
                <a:solidFill>
                  <a:srgbClr val="203864"/>
                </a:solidFill>
              </a:rPr>
              <a:t>.adu.b</a:t>
            </a:r>
            <a:r>
              <a:rPr lang="en-US" sz="2000" b="1" dirty="0">
                <a:solidFill>
                  <a:srgbClr val="203864"/>
                </a:solidFill>
              </a:rPr>
              <a:t>y</a:t>
            </a:r>
            <a:endParaRPr lang="ru-RU" sz="2000" b="1" dirty="0">
              <a:solidFill>
                <a:srgbClr val="203864"/>
              </a:solidFill>
            </a:endParaRPr>
          </a:p>
          <a:p>
            <a:r>
              <a:rPr lang="ru-RU" sz="1400" dirty="0"/>
              <a:t>Электронные образовательные ресурсы для системы общего среднего (Искусство, Музыка) и дошкольного образования</a:t>
            </a:r>
          </a:p>
        </p:txBody>
      </p:sp>
      <p:pic>
        <p:nvPicPr>
          <p:cNvPr id="4" name="adu">
            <a:extLst>
              <a:ext uri="{FF2B5EF4-FFF2-40B4-BE49-F238E27FC236}">
                <a16:creationId xmlns:a16="http://schemas.microsoft.com/office/drawing/2014/main" xmlns="" id="{8746A2B5-1AB0-4CC7-BFA0-E335DB126AB9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18393" y="1315254"/>
            <a:ext cx="4036222" cy="3782241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6D48BAF5-DE0C-4C75-89DE-08A7274D561C}"/>
              </a:ext>
            </a:extLst>
          </p:cNvPr>
          <p:cNvSpPr txBox="1"/>
          <p:nvPr/>
        </p:nvSpPr>
        <p:spPr>
          <a:xfrm>
            <a:off x="8245112" y="3873972"/>
            <a:ext cx="3911717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03864"/>
                </a:solidFill>
              </a:rPr>
              <a:t>maps.adu.by</a:t>
            </a:r>
            <a:endParaRPr lang="ru-RU" b="1" dirty="0">
              <a:solidFill>
                <a:srgbClr val="203864"/>
              </a:solidFill>
            </a:endParaRPr>
          </a:p>
          <a:p>
            <a:r>
              <a:rPr lang="ru-RU" sz="1400" dirty="0"/>
              <a:t>ЭОР «Политическая карта мира» – интерактивное наглядное мультимедийное картографическое пособие для </a:t>
            </a:r>
            <a:r>
              <a:rPr lang="en-US" sz="1400" dirty="0"/>
              <a:t>VIII–XI</a:t>
            </a:r>
            <a:r>
              <a:rPr lang="ru-RU" sz="1400" dirty="0"/>
              <a:t> классов; ЭОР «Эпоха Великих географических открытий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4B8CC219-084A-4BC5-94C1-BB2FB26FDDD3}"/>
              </a:ext>
            </a:extLst>
          </p:cNvPr>
          <p:cNvSpPr txBox="1"/>
          <p:nvPr/>
        </p:nvSpPr>
        <p:spPr>
          <a:xfrm>
            <a:off x="8230990" y="5229609"/>
            <a:ext cx="3496355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03864"/>
                </a:solidFill>
              </a:rPr>
              <a:t>boxapps.adu.by</a:t>
            </a:r>
          </a:p>
          <a:p>
            <a:r>
              <a:rPr lang="ru-RU" sz="1400" dirty="0"/>
              <a:t>Комплекты интерактивных дидактических материалов (География, Всемирная история, История Беларуси, </a:t>
            </a:r>
            <a:r>
              <a:rPr lang="be-BY" sz="1400" dirty="0"/>
              <a:t>Беларуская літаратура</a:t>
            </a:r>
            <a:r>
              <a:rPr lang="en-US" sz="1400" dirty="0"/>
              <a:t> </a:t>
            </a:r>
            <a:r>
              <a:rPr lang="ru-RU" sz="1400" dirty="0"/>
              <a:t>и др.</a:t>
            </a:r>
            <a:r>
              <a:rPr lang="be-BY" sz="1400" dirty="0"/>
              <a:t>)</a:t>
            </a:r>
            <a:endParaRPr lang="ru-RU" sz="1400" dirty="0"/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0E33D15A-36FA-417E-B62F-DFEE525FBB4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821" y="5722534"/>
            <a:ext cx="1099905" cy="946105"/>
          </a:xfrm>
          <a:prstGeom prst="rect">
            <a:avLst/>
          </a:prstGeom>
        </p:spPr>
      </p:pic>
      <p:pic>
        <p:nvPicPr>
          <p:cNvPr id="57" name="Picture 2" descr="D:\НИО\2023\презентация 19.01\logo2.png">
            <a:extLst>
              <a:ext uri="{FF2B5EF4-FFF2-40B4-BE49-F238E27FC236}">
                <a16:creationId xmlns:a16="http://schemas.microsoft.com/office/drawing/2014/main" xmlns="" id="{3680F609-5D5B-419D-9995-242E44D14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033" y="4819955"/>
            <a:ext cx="789908" cy="78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9E119E30-BC66-4BBE-B277-60A3EDAFE0FB}"/>
              </a:ext>
            </a:extLst>
          </p:cNvPr>
          <p:cNvSpPr txBox="1"/>
          <p:nvPr/>
        </p:nvSpPr>
        <p:spPr>
          <a:xfrm>
            <a:off x="853888" y="4877685"/>
            <a:ext cx="270803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olimp.adu.by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/>
            <a:r>
              <a:rPr lang="ru-RU" sz="1400" dirty="0">
                <a:latin typeface="Calibri" panose="020F0502020204030204"/>
              </a:rPr>
              <a:t>Дистанционные образовательные мероприятия</a:t>
            </a:r>
            <a:endParaRPr lang="ru-RU" sz="140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DCB836A4-9877-483D-9DA4-73FC8A1170EB}"/>
              </a:ext>
            </a:extLst>
          </p:cNvPr>
          <p:cNvSpPr txBox="1"/>
          <p:nvPr/>
        </p:nvSpPr>
        <p:spPr>
          <a:xfrm>
            <a:off x="1114221" y="5993187"/>
            <a:ext cx="24405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400" dirty="0"/>
              <a:t>Республиканская олимпиада по учебным предметам </a:t>
            </a:r>
          </a:p>
        </p:txBody>
      </p:sp>
      <p:pic>
        <p:nvPicPr>
          <p:cNvPr id="2050" name="Picture 2" descr="Бесплатное векторное изображение Абстрактное понятие управления областью">
            <a:extLst>
              <a:ext uri="{FF2B5EF4-FFF2-40B4-BE49-F238E27FC236}">
                <a16:creationId xmlns:a16="http://schemas.microsoft.com/office/drawing/2014/main" xmlns="" id="{ABC1ADE1-6200-49A4-8DE9-C82C7AE95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061" y="4064809"/>
            <a:ext cx="1049157" cy="104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Бесплатное векторное изображение Аспирантура, возможности карьерного роста для молодого специалиста. советник по выбору колледжа, рейтинги колледжей, концепция теста для оценки карьеры. розовый коралловый синий вектор изолированных иллюстрация">
            <a:extLst>
              <a:ext uri="{FF2B5EF4-FFF2-40B4-BE49-F238E27FC236}">
                <a16:creationId xmlns:a16="http://schemas.microsoft.com/office/drawing/2014/main" xmlns="" id="{CE19684A-B1DF-4BEF-BA07-6D632E29E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762" y="949176"/>
            <a:ext cx="1097690" cy="73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29144AF-EB73-4753-8428-D96EC235958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304005" y="5471761"/>
            <a:ext cx="935224" cy="73369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BB3BCFC-2923-4C9A-BE18-76C022A25190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r="14441" b="26332"/>
          <a:stretch/>
        </p:blipFill>
        <p:spPr>
          <a:xfrm>
            <a:off x="3604536" y="3872727"/>
            <a:ext cx="1273326" cy="719731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xmlns="" id="{CF1B7668-C789-4187-B29B-0BAF832E6F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503" y="5605672"/>
            <a:ext cx="436811" cy="436811"/>
          </a:xfrm>
          <a:prstGeom prst="rect">
            <a:avLst/>
          </a:prstGeom>
        </p:spPr>
      </p:pic>
      <p:pic>
        <p:nvPicPr>
          <p:cNvPr id="2056" name="Picture 8" descr="Бесплатное векторное изображение Книга для чтения онлайн. электронная библиотека, чтение электронных книг, архив электронных книг. интернет-книжный магазин. мобильная электронная книга. редактирование документов и текста. писательское творчество.">
            <a:extLst>
              <a:ext uri="{FF2B5EF4-FFF2-40B4-BE49-F238E27FC236}">
                <a16:creationId xmlns:a16="http://schemas.microsoft.com/office/drawing/2014/main" xmlns="" id="{909645BF-10B0-41A1-B625-446AB833CA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04"/>
          <a:stretch/>
        </p:blipFill>
        <p:spPr bwMode="auto">
          <a:xfrm>
            <a:off x="3669835" y="1790474"/>
            <a:ext cx="741999" cy="101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Бесплатное векторное изображение Книга для чтения онлайн. электронная библиотека, чтение электронных книг, архив электронных книг. интернет-книжный магазин. мобильная электронная книга. редактирование документов и текста. писательское творчество">
            <a:extLst>
              <a:ext uri="{FF2B5EF4-FFF2-40B4-BE49-F238E27FC236}">
                <a16:creationId xmlns:a16="http://schemas.microsoft.com/office/drawing/2014/main" xmlns="" id="{66F3EA7D-667F-4DB8-A4D3-D5556F4988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39" t="12495" r="11230" b="12284"/>
          <a:stretch/>
        </p:blipFill>
        <p:spPr bwMode="auto">
          <a:xfrm>
            <a:off x="4109133" y="987585"/>
            <a:ext cx="564108" cy="68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821F113-D8F6-49FB-ADBA-4446188CCC0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007" y="2215112"/>
            <a:ext cx="1182224" cy="788149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F632F342-C40B-4070-B1B7-23BF02A5E7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22742" y="6158436"/>
            <a:ext cx="436811" cy="425006"/>
          </a:xfrm>
          <a:prstGeom prst="rect">
            <a:avLst/>
          </a:prstGeom>
        </p:spPr>
      </p:pic>
      <p:sp>
        <p:nvSpPr>
          <p:cNvPr id="72" name="для перехода">
            <a:hlinkClick r:id="rId31" action="ppaction://hlinksldjump"/>
            <a:extLst>
              <a:ext uri="{FF2B5EF4-FFF2-40B4-BE49-F238E27FC236}">
                <a16:creationId xmlns:a16="http://schemas.microsoft.com/office/drawing/2014/main" xmlns="" id="{C77ECFD1-4AF1-408A-A43B-BCB63706CCB1}"/>
              </a:ext>
            </a:extLst>
          </p:cNvPr>
          <p:cNvSpPr/>
          <p:nvPr/>
        </p:nvSpPr>
        <p:spPr>
          <a:xfrm>
            <a:off x="-61391" y="-19540"/>
            <a:ext cx="12192000" cy="6858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2" name="Рисунок 11">
            <a:hlinkClick r:id="rId32"/>
            <a:extLst>
              <a:ext uri="{FF2B5EF4-FFF2-40B4-BE49-F238E27FC236}">
                <a16:creationId xmlns:a16="http://schemas.microsoft.com/office/drawing/2014/main" xmlns="" id="{2326D483-F482-4B31-9279-EE9AF4B9577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855" y="5441732"/>
            <a:ext cx="1333164" cy="133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352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1E661BB2-95B2-42B7-8495-BF08C8FCA789}"/>
              </a:ext>
            </a:extLst>
          </p:cNvPr>
          <p:cNvSpPr/>
          <p:nvPr/>
        </p:nvSpPr>
        <p:spPr>
          <a:xfrm>
            <a:off x="79475" y="0"/>
            <a:ext cx="1879272" cy="1536572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33956" y="6512992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8</a:t>
            </a:fld>
            <a:endParaRPr lang="x-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1F980E-AF6C-4CBB-8065-FDCCA508CBFC}"/>
              </a:ext>
            </a:extLst>
          </p:cNvPr>
          <p:cNvSpPr txBox="1"/>
          <p:nvPr/>
        </p:nvSpPr>
        <p:spPr>
          <a:xfrm>
            <a:off x="2804262" y="140165"/>
            <a:ext cx="8968637" cy="10828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36000" bIns="36000" rtlCol="0">
            <a:noAutofit/>
          </a:bodyPr>
          <a:lstStyle/>
          <a:p>
            <a:pPr marL="273050" algn="just">
              <a:lnSpc>
                <a:spcPct val="90000"/>
              </a:lnSpc>
            </a:pP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 в Республике Беларусь реализуется право молодых ученых выступать с инициативами и предложениями по вопросам, касающимся их деятельности?</a:t>
            </a:r>
            <a:endParaRPr lang="ru-R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30235C9C-7389-44B7-AA59-D44435350E42}"/>
              </a:ext>
            </a:extLst>
          </p:cNvPr>
          <p:cNvSpPr/>
          <p:nvPr/>
        </p:nvSpPr>
        <p:spPr>
          <a:xfrm>
            <a:off x="1048519" y="140165"/>
            <a:ext cx="1879272" cy="1071415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4</a:t>
            </a:r>
          </a:p>
        </p:txBody>
      </p:sp>
      <p:sp>
        <p:nvSpPr>
          <p:cNvPr id="17" name="для перехода" hidden="1">
            <a:hlinkClick r:id="rId3" action="ppaction://hlinksldjump"/>
            <a:extLst>
              <a:ext uri="{FF2B5EF4-FFF2-40B4-BE49-F238E27FC236}">
                <a16:creationId xmlns:a16="http://schemas.microsoft.com/office/drawing/2014/main" xmlns="" id="{0B6A4B60-2C88-46A3-88C0-651056CE3F87}"/>
              </a:ext>
            </a:extLst>
          </p:cNvPr>
          <p:cNvSpPr/>
          <p:nvPr/>
        </p:nvSpPr>
        <p:spPr>
          <a:xfrm>
            <a:off x="-35830" y="-19539"/>
            <a:ext cx="12192000" cy="6858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B6B1309-5D01-448F-B1AE-DE8B41096C50}"/>
              </a:ext>
            </a:extLst>
          </p:cNvPr>
          <p:cNvSpPr txBox="1"/>
          <p:nvPr/>
        </p:nvSpPr>
        <p:spPr>
          <a:xfrm>
            <a:off x="4377737" y="2145798"/>
            <a:ext cx="7436866" cy="2385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z="20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 Министерстве образования Республики Беларусь действует консультативно-совещательный орган – </a:t>
            </a:r>
            <a:r>
              <a:rPr lang="ru-RU" sz="2000" b="1" spc="25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Совет молодых ученых</a:t>
            </a:r>
            <a:r>
              <a:rPr lang="ru-RU" sz="20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Совет был создан 9 марта 2020 г. В настоящее время в состав Совета входят представители 41 учреждения высшего образования. 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z="2000" b="1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Цель</a:t>
            </a:r>
            <a:r>
              <a:rPr lang="ru-RU" sz="20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2000" b="1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деятельности Совета </a:t>
            </a:r>
            <a:r>
              <a:rPr lang="ru-RU" sz="20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выработка предложений и рекомендаций Министерству образования для осуществления государственной молодежной политики в области науки.</a:t>
            </a:r>
          </a:p>
        </p:txBody>
      </p:sp>
      <p:sp>
        <p:nvSpPr>
          <p:cNvPr id="19" name="Ответ">
            <a:extLst>
              <a:ext uri="{FF2B5EF4-FFF2-40B4-BE49-F238E27FC236}">
                <a16:creationId xmlns:a16="http://schemas.microsoft.com/office/drawing/2014/main" xmlns="" id="{8D9D1976-6D41-4DB7-A8CD-D02E1F692670}"/>
              </a:ext>
            </a:extLst>
          </p:cNvPr>
          <p:cNvSpPr/>
          <p:nvPr/>
        </p:nvSpPr>
        <p:spPr>
          <a:xfrm>
            <a:off x="1048519" y="1360220"/>
            <a:ext cx="10749467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22" name="назад">
            <a:hlinkClick r:id="rId3" action="ppaction://hlinksldjump"/>
            <a:extLst>
              <a:ext uri="{FF2B5EF4-FFF2-40B4-BE49-F238E27FC236}">
                <a16:creationId xmlns:a16="http://schemas.microsoft.com/office/drawing/2014/main" xmlns="" id="{D63063EB-8605-4CB6-B80C-A5474D94CB0A}"/>
              </a:ext>
            </a:extLst>
          </p:cNvPr>
          <p:cNvSpPr/>
          <p:nvPr/>
        </p:nvSpPr>
        <p:spPr>
          <a:xfrm>
            <a:off x="8975087" y="1372800"/>
            <a:ext cx="2822899" cy="417148"/>
          </a:xfrm>
          <a:prstGeom prst="roundRect">
            <a:avLst>
              <a:gd name="adj" fmla="val 26121"/>
            </a:avLst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Вернуться назад</a:t>
            </a:r>
          </a:p>
        </p:txBody>
      </p:sp>
      <p:sp>
        <p:nvSpPr>
          <p:cNvPr id="6" name="AutoShape 2" descr="3_новый размер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B6B1309-5D01-448F-B1AE-DE8B41096C50}"/>
              </a:ext>
            </a:extLst>
          </p:cNvPr>
          <p:cNvSpPr txBox="1"/>
          <p:nvPr/>
        </p:nvSpPr>
        <p:spPr>
          <a:xfrm>
            <a:off x="814720" y="4618319"/>
            <a:ext cx="8690923" cy="18374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Молодые ученые </a:t>
            </a:r>
            <a:r>
              <a:rPr lang="ru-RU" i="1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(аспиранты, соискатели и докторанты, научные работники, педагогические работники из числа профессорско-преподавательского состава учреждений высшего образования, а также подчиненных Министерству образования Республики Беларусь государственных научных организаций в возрасте до 30 лет (без ученой степени), до 35 лет (при наличии ученой степени))</a:t>
            </a: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имеют право выступать с инициативами по вопросам, касающимся их деятельности и вносить предложения на рассмотрение Министерства образования.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B85F87D-CF47-4871-8769-24B7E38E0DBC}"/>
              </a:ext>
            </a:extLst>
          </p:cNvPr>
          <p:cNvSpPr txBox="1"/>
          <p:nvPr/>
        </p:nvSpPr>
        <p:spPr>
          <a:xfrm>
            <a:off x="9906497" y="5719854"/>
            <a:ext cx="2267256" cy="688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spc="25" dirty="0">
                <a:latin typeface="Calibri" panose="020F0502020204030204" pitchFamily="34" charset="0"/>
                <a:cs typeface="Calibri" panose="020F0502020204030204" pitchFamily="34" charset="0"/>
              </a:rPr>
              <a:t>Видео «Промо-ролик Совета молодых учёных» (03:17)</a:t>
            </a:r>
            <a:endParaRPr lang="en-US" sz="1600" i="1" spc="2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6A2E52B0-019C-4698-A468-C25284805A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45" y="3199932"/>
            <a:ext cx="385710" cy="38571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06" y="1222945"/>
            <a:ext cx="514061" cy="51406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654A4BCA-0742-4385-A12B-A12440269B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956" y="5091348"/>
            <a:ext cx="385710" cy="38571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334176E3-12E3-45FE-B1DC-0D7EE23305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3956" y="4692371"/>
            <a:ext cx="302115" cy="301079"/>
          </a:xfrm>
          <a:prstGeom prst="rect">
            <a:avLst/>
          </a:prstGeom>
        </p:spPr>
      </p:pic>
      <p:pic>
        <p:nvPicPr>
          <p:cNvPr id="16" name="Рисунок 15">
            <a:hlinkClick r:id="rId6"/>
            <a:extLst>
              <a:ext uri="{FF2B5EF4-FFF2-40B4-BE49-F238E27FC236}">
                <a16:creationId xmlns:a16="http://schemas.microsoft.com/office/drawing/2014/main" xmlns="" id="{4DA20DD7-1070-41B3-B0FB-A2B579BADB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04899" y="4351854"/>
            <a:ext cx="1368000" cy="1368000"/>
          </a:xfrm>
          <a:prstGeom prst="rect">
            <a:avLst/>
          </a:prstGeom>
        </p:spPr>
      </p:pic>
      <p:pic>
        <p:nvPicPr>
          <p:cNvPr id="4" name="Рисунок 3">
            <a:hlinkClick r:id="rId8" action="ppaction://hlinksldjump"/>
            <a:extLst>
              <a:ext uri="{FF2B5EF4-FFF2-40B4-BE49-F238E27FC236}">
                <a16:creationId xmlns:a16="http://schemas.microsoft.com/office/drawing/2014/main" xmlns="" id="{5280C918-2468-4C1E-AA21-3A92745013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66" y="2039394"/>
            <a:ext cx="3354872" cy="236464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5" name="скрыть">
            <a:extLst>
              <a:ext uri="{FF2B5EF4-FFF2-40B4-BE49-F238E27FC236}">
                <a16:creationId xmlns:a16="http://schemas.microsoft.com/office/drawing/2014/main" xmlns="" id="{76C3C2ED-8E79-4778-BABC-1CCCAE3C2928}"/>
              </a:ext>
            </a:extLst>
          </p:cNvPr>
          <p:cNvSpPr/>
          <p:nvPr/>
        </p:nvSpPr>
        <p:spPr>
          <a:xfrm>
            <a:off x="0" y="1918756"/>
            <a:ext cx="12192000" cy="49392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127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1E661BB2-95B2-42B7-8495-BF08C8FCA789}"/>
              </a:ext>
            </a:extLst>
          </p:cNvPr>
          <p:cNvSpPr/>
          <p:nvPr/>
        </p:nvSpPr>
        <p:spPr>
          <a:xfrm>
            <a:off x="79475" y="0"/>
            <a:ext cx="1879272" cy="1536572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497" y="6501474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9</a:t>
            </a:fld>
            <a:endParaRPr lang="x-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1F980E-AF6C-4CBB-8065-FDCCA508CBFC}"/>
              </a:ext>
            </a:extLst>
          </p:cNvPr>
          <p:cNvSpPr txBox="1"/>
          <p:nvPr/>
        </p:nvSpPr>
        <p:spPr>
          <a:xfrm>
            <a:off x="2804262" y="140165"/>
            <a:ext cx="8968637" cy="10828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36000" bIns="36000" rtlCol="0">
            <a:noAutofit/>
          </a:bodyPr>
          <a:lstStyle/>
          <a:p>
            <a:pPr marL="273050" algn="just">
              <a:lnSpc>
                <a:spcPct val="90000"/>
              </a:lnSpc>
            </a:pP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 в Республике Беларусь реализуется право молодых ученых выступать с инициативами и предложениями по вопросам, касающимся их деятельности?</a:t>
            </a:r>
            <a:endParaRPr lang="ru-R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30235C9C-7389-44B7-AA59-D44435350E42}"/>
              </a:ext>
            </a:extLst>
          </p:cNvPr>
          <p:cNvSpPr/>
          <p:nvPr/>
        </p:nvSpPr>
        <p:spPr>
          <a:xfrm>
            <a:off x="1048519" y="140165"/>
            <a:ext cx="1879272" cy="1071415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4</a:t>
            </a:r>
          </a:p>
        </p:txBody>
      </p:sp>
      <p:sp>
        <p:nvSpPr>
          <p:cNvPr id="17" name="для перехода" hidden="1">
            <a:hlinkClick r:id="rId3" action="ppaction://hlinksldjump"/>
            <a:extLst>
              <a:ext uri="{FF2B5EF4-FFF2-40B4-BE49-F238E27FC236}">
                <a16:creationId xmlns:a16="http://schemas.microsoft.com/office/drawing/2014/main" xmlns="" id="{0B6A4B60-2C88-46A3-88C0-651056CE3F87}"/>
              </a:ext>
            </a:extLst>
          </p:cNvPr>
          <p:cNvSpPr/>
          <p:nvPr/>
        </p:nvSpPr>
        <p:spPr>
          <a:xfrm>
            <a:off x="-35830" y="-19539"/>
            <a:ext cx="12192000" cy="6858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B6B1309-5D01-448F-B1AE-DE8B41096C50}"/>
              </a:ext>
            </a:extLst>
          </p:cNvPr>
          <p:cNvSpPr txBox="1"/>
          <p:nvPr/>
        </p:nvSpPr>
        <p:spPr>
          <a:xfrm>
            <a:off x="4377737" y="2145798"/>
            <a:ext cx="7436866" cy="2108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z="20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 Министерстве образования Республики Беларусь действует консультативно-совещательный орган – </a:t>
            </a:r>
            <a:r>
              <a:rPr lang="ru-RU" sz="2000" b="1" spc="25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Совет молодых ученых</a:t>
            </a:r>
            <a:r>
              <a:rPr lang="ru-RU" sz="20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Совет был создан 9 марта 2020 г. В настоящее время в состав Совета входят представители 41 УВО. 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z="2000" b="1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Цель</a:t>
            </a:r>
            <a:r>
              <a:rPr lang="ru-RU" sz="20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2000" b="1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деятельности Совета </a:t>
            </a:r>
            <a:r>
              <a:rPr lang="ru-RU" sz="20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выработка предложений и рекомендаций Министерству образования для осуществления государственной молодежной политики в области науки.</a:t>
            </a:r>
          </a:p>
        </p:txBody>
      </p:sp>
      <p:sp>
        <p:nvSpPr>
          <p:cNvPr id="19" name="Ответ">
            <a:extLst>
              <a:ext uri="{FF2B5EF4-FFF2-40B4-BE49-F238E27FC236}">
                <a16:creationId xmlns:a16="http://schemas.microsoft.com/office/drawing/2014/main" xmlns="" id="{8D9D1976-6D41-4DB7-A8CD-D02E1F692670}"/>
              </a:ext>
            </a:extLst>
          </p:cNvPr>
          <p:cNvSpPr/>
          <p:nvPr/>
        </p:nvSpPr>
        <p:spPr>
          <a:xfrm>
            <a:off x="1048519" y="1360220"/>
            <a:ext cx="10749467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22" name="назад">
            <a:hlinkClick r:id="rId3" action="ppaction://hlinksldjump"/>
            <a:extLst>
              <a:ext uri="{FF2B5EF4-FFF2-40B4-BE49-F238E27FC236}">
                <a16:creationId xmlns:a16="http://schemas.microsoft.com/office/drawing/2014/main" xmlns="" id="{D63063EB-8605-4CB6-B80C-A5474D94CB0A}"/>
              </a:ext>
            </a:extLst>
          </p:cNvPr>
          <p:cNvSpPr/>
          <p:nvPr/>
        </p:nvSpPr>
        <p:spPr>
          <a:xfrm>
            <a:off x="8975087" y="1372800"/>
            <a:ext cx="2822899" cy="417148"/>
          </a:xfrm>
          <a:prstGeom prst="roundRect">
            <a:avLst>
              <a:gd name="adj" fmla="val 26121"/>
            </a:avLst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Вернуться назад</a:t>
            </a:r>
          </a:p>
        </p:txBody>
      </p:sp>
      <p:sp>
        <p:nvSpPr>
          <p:cNvPr id="6" name="AutoShape 2" descr="3_новый размер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B6B1309-5D01-448F-B1AE-DE8B41096C50}"/>
              </a:ext>
            </a:extLst>
          </p:cNvPr>
          <p:cNvSpPr txBox="1"/>
          <p:nvPr/>
        </p:nvSpPr>
        <p:spPr>
          <a:xfrm>
            <a:off x="814720" y="4618319"/>
            <a:ext cx="8690923" cy="18374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Молодые ученые </a:t>
            </a:r>
            <a:r>
              <a:rPr lang="ru-RU" i="1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(аспиранты, соискатели и докторанты, научные работники, педагогические работники из числа профессорско-преподавательского состава УВО, а также подчиненных Министерству образования Республики Беларусь государственных научных организаций в возрасте до 30 лет (без ученой степени), до 35 лет (при наличии ученой степени))</a:t>
            </a: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имеют право выступать с инициативами по вопросам, касающимся их деятельности и вносить предложения на рассмотрение Министерства образования.</a:t>
            </a:r>
          </a:p>
        </p:txBody>
      </p:sp>
      <p:sp>
        <p:nvSpPr>
          <p:cNvPr id="15" name="скрыть" hidden="1">
            <a:extLst>
              <a:ext uri="{FF2B5EF4-FFF2-40B4-BE49-F238E27FC236}">
                <a16:creationId xmlns:a16="http://schemas.microsoft.com/office/drawing/2014/main" xmlns="" id="{76C3C2ED-8E79-4778-BABC-1CCCAE3C2928}"/>
              </a:ext>
            </a:extLst>
          </p:cNvPr>
          <p:cNvSpPr/>
          <p:nvPr/>
        </p:nvSpPr>
        <p:spPr>
          <a:xfrm>
            <a:off x="0" y="2327690"/>
            <a:ext cx="12192000" cy="4530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B85F87D-CF47-4871-8769-24B7E38E0DBC}"/>
              </a:ext>
            </a:extLst>
          </p:cNvPr>
          <p:cNvSpPr txBox="1"/>
          <p:nvPr/>
        </p:nvSpPr>
        <p:spPr>
          <a:xfrm>
            <a:off x="9906497" y="5719854"/>
            <a:ext cx="2267256" cy="688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spc="25" dirty="0">
                <a:latin typeface="Calibri" panose="020F0502020204030204" pitchFamily="34" charset="0"/>
                <a:cs typeface="Calibri" panose="020F0502020204030204" pitchFamily="34" charset="0"/>
              </a:rPr>
              <a:t>Видео «Промо-ролик Совета молодых учёных» (03:17)</a:t>
            </a:r>
            <a:endParaRPr lang="en-US" sz="1600" i="1" spc="2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6A2E52B0-019C-4698-A468-C25284805A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45" y="3199932"/>
            <a:ext cx="385710" cy="38571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06" y="1222945"/>
            <a:ext cx="514061" cy="51406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654A4BCA-0742-4385-A12B-A12440269B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956" y="5091348"/>
            <a:ext cx="385710" cy="38571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334176E3-12E3-45FE-B1DC-0D7EE23305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3956" y="4692371"/>
            <a:ext cx="302115" cy="301079"/>
          </a:xfrm>
          <a:prstGeom prst="rect">
            <a:avLst/>
          </a:prstGeom>
        </p:spPr>
      </p:pic>
      <p:pic>
        <p:nvPicPr>
          <p:cNvPr id="16" name="Рисунок 15">
            <a:hlinkClick r:id="rId6"/>
            <a:extLst>
              <a:ext uri="{FF2B5EF4-FFF2-40B4-BE49-F238E27FC236}">
                <a16:creationId xmlns:a16="http://schemas.microsoft.com/office/drawing/2014/main" xmlns="" id="{4DA20DD7-1070-41B3-B0FB-A2B579BADB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04899" y="4351854"/>
            <a:ext cx="1368000" cy="136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280C918-2468-4C1E-AA21-3A92745013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66" y="2039394"/>
            <a:ext cx="3354872" cy="236464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23A63288-41F9-4390-B013-5BFD8ADDBA4F}"/>
              </a:ext>
            </a:extLst>
          </p:cNvPr>
          <p:cNvSpPr/>
          <p:nvPr/>
        </p:nvSpPr>
        <p:spPr>
          <a:xfrm>
            <a:off x="-90539" y="19539"/>
            <a:ext cx="12282539" cy="6818921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01E456A-AFA8-4032-953A-31912B46EE50}"/>
              </a:ext>
            </a:extLst>
          </p:cNvPr>
          <p:cNvSpPr/>
          <p:nvPr/>
        </p:nvSpPr>
        <p:spPr>
          <a:xfrm>
            <a:off x="3115049" y="1211580"/>
            <a:ext cx="5645882" cy="3975973"/>
          </a:xfrm>
          <a:prstGeom prst="rect">
            <a:avLst/>
          </a:prstGeom>
          <a:solidFill>
            <a:srgbClr val="FFFFFF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сл6">
            <a:extLst>
              <a:ext uri="{FF2B5EF4-FFF2-40B4-BE49-F238E27FC236}">
                <a16:creationId xmlns:a16="http://schemas.microsoft.com/office/drawing/2014/main" xmlns="" id="{1A49B637-7357-434B-A7CF-F5ED67E3F55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215" y="1399566"/>
            <a:ext cx="5107551" cy="360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4" name="сл5">
            <a:extLst>
              <a:ext uri="{FF2B5EF4-FFF2-40B4-BE49-F238E27FC236}">
                <a16:creationId xmlns:a16="http://schemas.microsoft.com/office/drawing/2014/main" xmlns="" id="{A3682689-5C5F-4ACB-BDCD-70F64204C9B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215" y="1399566"/>
            <a:ext cx="5107551" cy="360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8" name="сл4">
            <a:extLst>
              <a:ext uri="{FF2B5EF4-FFF2-40B4-BE49-F238E27FC236}">
                <a16:creationId xmlns:a16="http://schemas.microsoft.com/office/drawing/2014/main" xmlns="" id="{3EBC3D4E-D9EB-4474-A7CD-62581298C3F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215" y="1399566"/>
            <a:ext cx="5107551" cy="360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4" name="сл3">
            <a:extLst>
              <a:ext uri="{FF2B5EF4-FFF2-40B4-BE49-F238E27FC236}">
                <a16:creationId xmlns:a16="http://schemas.microsoft.com/office/drawing/2014/main" xmlns="" id="{4579692D-C514-49B4-ACA1-627C3A37B48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215" y="1399566"/>
            <a:ext cx="5107551" cy="360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сл2">
            <a:extLst>
              <a:ext uri="{FF2B5EF4-FFF2-40B4-BE49-F238E27FC236}">
                <a16:creationId xmlns:a16="http://schemas.microsoft.com/office/drawing/2014/main" xmlns="" id="{EE3234AF-5DDC-4ADF-8491-D20FE4BA7C6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215" y="1399566"/>
            <a:ext cx="5107551" cy="360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9" name="сл1">
            <a:extLst>
              <a:ext uri="{FF2B5EF4-FFF2-40B4-BE49-F238E27FC236}">
                <a16:creationId xmlns:a16="http://schemas.microsoft.com/office/drawing/2014/main" xmlns="" id="{8C3E649C-E324-4849-A211-CB528E91FFB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215" y="1399566"/>
            <a:ext cx="5107551" cy="3600000"/>
          </a:xfrm>
          <a:prstGeom prst="rect">
            <a:avLst/>
          </a:prstGeom>
        </p:spPr>
      </p:pic>
      <p:sp>
        <p:nvSpPr>
          <p:cNvPr id="35" name="для перехода">
            <a:hlinkClick r:id="rId16" action="ppaction://hlinksldjump"/>
            <a:extLst>
              <a:ext uri="{FF2B5EF4-FFF2-40B4-BE49-F238E27FC236}">
                <a16:creationId xmlns:a16="http://schemas.microsoft.com/office/drawing/2014/main" xmlns="" id="{B26287A5-81A5-4BB1-84EF-698E37BE8392}"/>
              </a:ext>
            </a:extLst>
          </p:cNvPr>
          <p:cNvSpPr/>
          <p:nvPr/>
        </p:nvSpPr>
        <p:spPr>
          <a:xfrm>
            <a:off x="-45270" y="-1"/>
            <a:ext cx="12192000" cy="6858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xmlns="" id="{B06E778D-4917-486E-95FB-711824BEC915}"/>
              </a:ext>
            </a:extLst>
          </p:cNvPr>
          <p:cNvSpPr/>
          <p:nvPr/>
        </p:nvSpPr>
        <p:spPr>
          <a:xfrm>
            <a:off x="8589430" y="2801050"/>
            <a:ext cx="480049" cy="745559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293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15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11725</TotalTime>
  <Words>1417</Words>
  <Application>Microsoft Office PowerPoint</Application>
  <PresentationFormat>Широкоэкранный</PresentationFormat>
  <Paragraphs>178</Paragraphs>
  <Slides>11</Slides>
  <Notes>10</Notes>
  <HiddenSlides>8</HiddenSlides>
  <MMClips>1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  <vt:variant>
        <vt:lpstr>Произвольные показы</vt:lpstr>
      </vt:variant>
      <vt:variant>
        <vt:i4>1</vt:i4>
      </vt:variant>
    </vt:vector>
  </HeadingPairs>
  <TitlesOfParts>
    <vt:vector size="22" baseType="lpstr">
      <vt:lpstr>Calibri Light</vt:lpstr>
      <vt:lpstr>Arial</vt:lpstr>
      <vt:lpstr>Wingdings</vt:lpstr>
      <vt:lpstr>Bahnschrift SemiLight</vt:lpstr>
      <vt:lpstr>Open Sans</vt:lpstr>
      <vt:lpstr>Calibri</vt:lpstr>
      <vt:lpstr>Arial Black</vt:lpstr>
      <vt:lpstr>Montserrat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карта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Харевич</dc:creator>
  <cp:lastModifiedBy>Татьяна Пташник</cp:lastModifiedBy>
  <cp:revision>879</cp:revision>
  <cp:lastPrinted>2018-12-07T06:48:34Z</cp:lastPrinted>
  <dcterms:created xsi:type="dcterms:W3CDTF">2018-12-03T10:14:15Z</dcterms:created>
  <dcterms:modified xsi:type="dcterms:W3CDTF">2024-09-23T11:36:09Z</dcterms:modified>
</cp:coreProperties>
</file>